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80" r:id="rId2"/>
  </p:sldMasterIdLst>
  <p:notesMasterIdLst>
    <p:notesMasterId r:id="rId25"/>
  </p:notesMasterIdLst>
  <p:sldIdLst>
    <p:sldId id="258" r:id="rId3"/>
    <p:sldId id="259" r:id="rId4"/>
    <p:sldId id="260" r:id="rId5"/>
    <p:sldId id="256" r:id="rId6"/>
    <p:sldId id="267" r:id="rId7"/>
    <p:sldId id="271" r:id="rId8"/>
    <p:sldId id="275" r:id="rId9"/>
    <p:sldId id="263" r:id="rId10"/>
    <p:sldId id="276" r:id="rId11"/>
    <p:sldId id="277" r:id="rId12"/>
    <p:sldId id="278" r:id="rId13"/>
    <p:sldId id="264" r:id="rId14"/>
    <p:sldId id="279" r:id="rId15"/>
    <p:sldId id="265" r:id="rId16"/>
    <p:sldId id="269" r:id="rId17"/>
    <p:sldId id="270" r:id="rId18"/>
    <p:sldId id="266" r:id="rId19"/>
    <p:sldId id="268" r:id="rId20"/>
    <p:sldId id="273" r:id="rId21"/>
    <p:sldId id="272" r:id="rId22"/>
    <p:sldId id="274" r:id="rId23"/>
    <p:sldId id="261" r:id="rId24"/>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F9A21A-C557-432E-BE1A-6A8702342EFB}" type="datetimeFigureOut">
              <a:rPr lang="hu-HU" smtClean="0"/>
              <a:t>2021. 02. 08.</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55678F-F959-4A41-8980-4F839BA4DF81}" type="slidenum">
              <a:rPr lang="hu-HU" smtClean="0"/>
              <a:t>‹#›</a:t>
            </a:fld>
            <a:endParaRPr lang="hu-HU"/>
          </a:p>
        </p:txBody>
      </p:sp>
    </p:spTree>
    <p:extLst>
      <p:ext uri="{BB962C8B-B14F-4D97-AF65-F5344CB8AC3E}">
        <p14:creationId xmlns:p14="http://schemas.microsoft.com/office/powerpoint/2010/main" val="886476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77CFFE7E-35FA-4FA9-B263-14876F1E9DE7}" type="slidenum">
              <a:rPr lang="hu-HU" smtClean="0"/>
              <a:t>1</a:t>
            </a:fld>
            <a:endParaRPr lang="hu-HU" dirty="0"/>
          </a:p>
        </p:txBody>
      </p:sp>
    </p:spTree>
    <p:extLst>
      <p:ext uri="{BB962C8B-B14F-4D97-AF65-F5344CB8AC3E}">
        <p14:creationId xmlns:p14="http://schemas.microsoft.com/office/powerpoint/2010/main" val="2180865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CDE28F7-31E4-4B5C-8E92-758CFACDDBB5}"/>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4C8B2F8C-9304-44BA-A5E8-9DBC43E5E2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60E456B1-3835-488D-A097-126468AC8923}"/>
              </a:ext>
            </a:extLst>
          </p:cNvPr>
          <p:cNvSpPr>
            <a:spLocks noGrp="1"/>
          </p:cNvSpPr>
          <p:nvPr>
            <p:ph type="dt" sz="half" idx="10"/>
          </p:nvPr>
        </p:nvSpPr>
        <p:spPr/>
        <p:txBody>
          <a:bodyPr/>
          <a:lstStyle/>
          <a:p>
            <a:fld id="{C125BEF0-E260-4D97-A2F4-3D876E1679EE}" type="datetimeFigureOut">
              <a:rPr lang="hu-HU" smtClean="0"/>
              <a:t>2021. 02. 08.</a:t>
            </a:fld>
            <a:endParaRPr lang="hu-HU"/>
          </a:p>
        </p:txBody>
      </p:sp>
      <p:sp>
        <p:nvSpPr>
          <p:cNvPr id="5" name="Élőláb helye 4">
            <a:extLst>
              <a:ext uri="{FF2B5EF4-FFF2-40B4-BE49-F238E27FC236}">
                <a16:creationId xmlns:a16="http://schemas.microsoft.com/office/drawing/2014/main" id="{8AEF8350-4773-4CF6-B641-DC4BC50BCF76}"/>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9C40BE15-EA3D-42F7-A119-8C790B44E37E}"/>
              </a:ext>
            </a:extLst>
          </p:cNvPr>
          <p:cNvSpPr>
            <a:spLocks noGrp="1"/>
          </p:cNvSpPr>
          <p:nvPr>
            <p:ph type="sldNum" sz="quarter" idx="12"/>
          </p:nvPr>
        </p:nvSpPr>
        <p:spPr/>
        <p:txBody>
          <a:bodyPr/>
          <a:lstStyle/>
          <a:p>
            <a:fld id="{2F481A29-6BBE-46C5-A06E-AC36AA8CA9F7}" type="slidenum">
              <a:rPr lang="hu-HU" smtClean="0"/>
              <a:t>‹#›</a:t>
            </a:fld>
            <a:endParaRPr lang="hu-HU"/>
          </a:p>
        </p:txBody>
      </p:sp>
    </p:spTree>
    <p:extLst>
      <p:ext uri="{BB962C8B-B14F-4D97-AF65-F5344CB8AC3E}">
        <p14:creationId xmlns:p14="http://schemas.microsoft.com/office/powerpoint/2010/main" val="3867943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116822F-BEC2-4948-BA1F-56A9E952FE0B}"/>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2B12E8D8-CA60-4B3E-A707-E98BBE7E7BCD}"/>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973217F0-561F-4CE8-99BD-574A7A3A5C80}"/>
              </a:ext>
            </a:extLst>
          </p:cNvPr>
          <p:cNvSpPr>
            <a:spLocks noGrp="1"/>
          </p:cNvSpPr>
          <p:nvPr>
            <p:ph type="dt" sz="half" idx="10"/>
          </p:nvPr>
        </p:nvSpPr>
        <p:spPr/>
        <p:txBody>
          <a:bodyPr/>
          <a:lstStyle/>
          <a:p>
            <a:fld id="{C125BEF0-E260-4D97-A2F4-3D876E1679EE}" type="datetimeFigureOut">
              <a:rPr lang="hu-HU" smtClean="0"/>
              <a:t>2021. 02. 08.</a:t>
            </a:fld>
            <a:endParaRPr lang="hu-HU"/>
          </a:p>
        </p:txBody>
      </p:sp>
      <p:sp>
        <p:nvSpPr>
          <p:cNvPr id="5" name="Élőláb helye 4">
            <a:extLst>
              <a:ext uri="{FF2B5EF4-FFF2-40B4-BE49-F238E27FC236}">
                <a16:creationId xmlns:a16="http://schemas.microsoft.com/office/drawing/2014/main" id="{EE4ECBF9-359D-447F-90A0-E4B0CB635EDA}"/>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E280BC29-8027-4442-B6CA-6CC8BB2E05C6}"/>
              </a:ext>
            </a:extLst>
          </p:cNvPr>
          <p:cNvSpPr>
            <a:spLocks noGrp="1"/>
          </p:cNvSpPr>
          <p:nvPr>
            <p:ph type="sldNum" sz="quarter" idx="12"/>
          </p:nvPr>
        </p:nvSpPr>
        <p:spPr/>
        <p:txBody>
          <a:bodyPr/>
          <a:lstStyle/>
          <a:p>
            <a:fld id="{2F481A29-6BBE-46C5-A06E-AC36AA8CA9F7}" type="slidenum">
              <a:rPr lang="hu-HU" smtClean="0"/>
              <a:t>‹#›</a:t>
            </a:fld>
            <a:endParaRPr lang="hu-HU"/>
          </a:p>
        </p:txBody>
      </p:sp>
    </p:spTree>
    <p:extLst>
      <p:ext uri="{BB962C8B-B14F-4D97-AF65-F5344CB8AC3E}">
        <p14:creationId xmlns:p14="http://schemas.microsoft.com/office/powerpoint/2010/main" val="1906784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68326A27-7D84-4F19-BDC0-89230F02D5E7}"/>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2E654340-C437-43DA-BA65-EA3DCDC12D7B}"/>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D89BF470-A2C4-4F7A-A9D8-FBB99E0A1C6A}"/>
              </a:ext>
            </a:extLst>
          </p:cNvPr>
          <p:cNvSpPr>
            <a:spLocks noGrp="1"/>
          </p:cNvSpPr>
          <p:nvPr>
            <p:ph type="dt" sz="half" idx="10"/>
          </p:nvPr>
        </p:nvSpPr>
        <p:spPr/>
        <p:txBody>
          <a:bodyPr/>
          <a:lstStyle/>
          <a:p>
            <a:fld id="{C125BEF0-E260-4D97-A2F4-3D876E1679EE}" type="datetimeFigureOut">
              <a:rPr lang="hu-HU" smtClean="0"/>
              <a:t>2021. 02. 08.</a:t>
            </a:fld>
            <a:endParaRPr lang="hu-HU"/>
          </a:p>
        </p:txBody>
      </p:sp>
      <p:sp>
        <p:nvSpPr>
          <p:cNvPr id="5" name="Élőláb helye 4">
            <a:extLst>
              <a:ext uri="{FF2B5EF4-FFF2-40B4-BE49-F238E27FC236}">
                <a16:creationId xmlns:a16="http://schemas.microsoft.com/office/drawing/2014/main" id="{0CA207F1-7CDE-4F97-BBBC-405B9DDF6A87}"/>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6B3F7DED-CD54-4325-8E05-57DD6D518831}"/>
              </a:ext>
            </a:extLst>
          </p:cNvPr>
          <p:cNvSpPr>
            <a:spLocks noGrp="1"/>
          </p:cNvSpPr>
          <p:nvPr>
            <p:ph type="sldNum" sz="quarter" idx="12"/>
          </p:nvPr>
        </p:nvSpPr>
        <p:spPr/>
        <p:txBody>
          <a:bodyPr/>
          <a:lstStyle/>
          <a:p>
            <a:fld id="{2F481A29-6BBE-46C5-A06E-AC36AA8CA9F7}" type="slidenum">
              <a:rPr lang="hu-HU" smtClean="0"/>
              <a:t>‹#›</a:t>
            </a:fld>
            <a:endParaRPr lang="hu-HU"/>
          </a:p>
        </p:txBody>
      </p:sp>
    </p:spTree>
    <p:extLst>
      <p:ext uri="{BB962C8B-B14F-4D97-AF65-F5344CB8AC3E}">
        <p14:creationId xmlns:p14="http://schemas.microsoft.com/office/powerpoint/2010/main" val="46542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50D410E8-EBD6-4AC0-B8B7-B2D32945A2ED}" type="datetimeFigureOut">
              <a:rPr lang="hu-HU" smtClean="0"/>
              <a:t>2021. 02. 08.</a:t>
            </a:fld>
            <a:endParaRPr lang="hu-HU" dirty="0"/>
          </a:p>
        </p:txBody>
      </p:sp>
      <p:sp>
        <p:nvSpPr>
          <p:cNvPr id="8" name="Footer Placeholder 7"/>
          <p:cNvSpPr>
            <a:spLocks noGrp="1"/>
          </p:cNvSpPr>
          <p:nvPr>
            <p:ph type="ftr" sz="quarter" idx="11"/>
          </p:nvPr>
        </p:nvSpPr>
        <p:spPr/>
        <p:txBody>
          <a:bodyPr/>
          <a:lstStyle/>
          <a:p>
            <a:endParaRPr lang="hu-HU" dirty="0"/>
          </a:p>
        </p:txBody>
      </p:sp>
      <p:sp>
        <p:nvSpPr>
          <p:cNvPr id="9" name="Slide Number Placeholder 8"/>
          <p:cNvSpPr>
            <a:spLocks noGrp="1"/>
          </p:cNvSpPr>
          <p:nvPr>
            <p:ph type="sldNum" sz="quarter" idx="12"/>
          </p:nvPr>
        </p:nvSpPr>
        <p:spPr/>
        <p:txBody>
          <a:bodyPr/>
          <a:lstStyle/>
          <a:p>
            <a:fld id="{CE3B8969-589A-4ABC-A37D-6EEA2B42E343}" type="slidenum">
              <a:rPr lang="hu-HU" smtClean="0"/>
              <a:t>‹#›</a:t>
            </a:fld>
            <a:endParaRPr lang="hu-HU" dirty="0"/>
          </a:p>
        </p:txBody>
      </p:sp>
    </p:spTree>
    <p:extLst>
      <p:ext uri="{BB962C8B-B14F-4D97-AF65-F5344CB8AC3E}">
        <p14:creationId xmlns:p14="http://schemas.microsoft.com/office/powerpoint/2010/main" val="7804700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hu-HU"/>
              <a:t>Mintacím szerkesztése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DE0CBC9D-7B1D-4F57-9EBA-949C90AB2823}" type="datetimeFigureOut">
              <a:rPr lang="hu-HU" smtClean="0"/>
              <a:t>2021. 02. 08.</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5C2E2C8F-6755-4C01-BAD0-0B1B00A17B2E}" type="slidenum">
              <a:rPr lang="hu-HU" smtClean="0"/>
              <a:t>‹#›</a:t>
            </a:fld>
            <a:endParaRPr lang="hu-HU" dirty="0"/>
          </a:p>
        </p:txBody>
      </p:sp>
    </p:spTree>
    <p:extLst>
      <p:ext uri="{BB962C8B-B14F-4D97-AF65-F5344CB8AC3E}">
        <p14:creationId xmlns:p14="http://schemas.microsoft.com/office/powerpoint/2010/main" val="315761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E0CBC9D-7B1D-4F57-9EBA-949C90AB2823}" type="datetimeFigureOut">
              <a:rPr lang="hu-HU" smtClean="0"/>
              <a:t>2021. 02. 08.</a:t>
            </a:fld>
            <a:endParaRPr lang="hu-HU" dirty="0"/>
          </a:p>
        </p:txBody>
      </p:sp>
      <p:sp>
        <p:nvSpPr>
          <p:cNvPr id="3" name="Footer Placeholder 2"/>
          <p:cNvSpPr>
            <a:spLocks noGrp="1"/>
          </p:cNvSpPr>
          <p:nvPr>
            <p:ph type="ftr" sz="quarter" idx="11"/>
          </p:nvPr>
        </p:nvSpPr>
        <p:spPr/>
        <p:txBody>
          <a:bodyPr/>
          <a:lstStyle/>
          <a:p>
            <a:endParaRPr lang="hu-HU" dirty="0"/>
          </a:p>
        </p:txBody>
      </p:sp>
      <p:sp>
        <p:nvSpPr>
          <p:cNvPr id="4" name="Slide Number Placeholder 3"/>
          <p:cNvSpPr>
            <a:spLocks noGrp="1"/>
          </p:cNvSpPr>
          <p:nvPr>
            <p:ph type="sldNum" sz="quarter" idx="12"/>
          </p:nvPr>
        </p:nvSpPr>
        <p:spPr/>
        <p:txBody>
          <a:bodyPr/>
          <a:lstStyle/>
          <a:p>
            <a:fld id="{5C2E2C8F-6755-4C01-BAD0-0B1B00A17B2E}" type="slidenum">
              <a:rPr lang="hu-HU" smtClean="0"/>
              <a:t>‹#›</a:t>
            </a:fld>
            <a:endParaRPr lang="hu-HU" dirty="0"/>
          </a:p>
        </p:txBody>
      </p:sp>
    </p:spTree>
    <p:extLst>
      <p:ext uri="{BB962C8B-B14F-4D97-AF65-F5344CB8AC3E}">
        <p14:creationId xmlns:p14="http://schemas.microsoft.com/office/powerpoint/2010/main" val="17810691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D4E530-4A83-4A16-9C9B-B838A8FFAD1E}"/>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67C2E822-25B4-408C-A801-133253870001}"/>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5414DE91-2565-45C9-A1A9-F4D4D07107FA}"/>
              </a:ext>
            </a:extLst>
          </p:cNvPr>
          <p:cNvSpPr>
            <a:spLocks noGrp="1"/>
          </p:cNvSpPr>
          <p:nvPr>
            <p:ph type="dt" sz="half" idx="10"/>
          </p:nvPr>
        </p:nvSpPr>
        <p:spPr/>
        <p:txBody>
          <a:bodyPr/>
          <a:lstStyle/>
          <a:p>
            <a:fld id="{C125BEF0-E260-4D97-A2F4-3D876E1679EE}" type="datetimeFigureOut">
              <a:rPr lang="hu-HU" smtClean="0"/>
              <a:t>2021. 02. 08.</a:t>
            </a:fld>
            <a:endParaRPr lang="hu-HU"/>
          </a:p>
        </p:txBody>
      </p:sp>
      <p:sp>
        <p:nvSpPr>
          <p:cNvPr id="5" name="Élőláb helye 4">
            <a:extLst>
              <a:ext uri="{FF2B5EF4-FFF2-40B4-BE49-F238E27FC236}">
                <a16:creationId xmlns:a16="http://schemas.microsoft.com/office/drawing/2014/main" id="{C88C01AA-3A91-4870-AEAB-BF72BA437282}"/>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52CFA117-4216-486C-805F-F60042C7BC43}"/>
              </a:ext>
            </a:extLst>
          </p:cNvPr>
          <p:cNvSpPr>
            <a:spLocks noGrp="1"/>
          </p:cNvSpPr>
          <p:nvPr>
            <p:ph type="sldNum" sz="quarter" idx="12"/>
          </p:nvPr>
        </p:nvSpPr>
        <p:spPr/>
        <p:txBody>
          <a:bodyPr/>
          <a:lstStyle/>
          <a:p>
            <a:fld id="{2F481A29-6BBE-46C5-A06E-AC36AA8CA9F7}" type="slidenum">
              <a:rPr lang="hu-HU" smtClean="0"/>
              <a:t>‹#›</a:t>
            </a:fld>
            <a:endParaRPr lang="hu-HU"/>
          </a:p>
        </p:txBody>
      </p:sp>
    </p:spTree>
    <p:extLst>
      <p:ext uri="{BB962C8B-B14F-4D97-AF65-F5344CB8AC3E}">
        <p14:creationId xmlns:p14="http://schemas.microsoft.com/office/powerpoint/2010/main" val="701120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6ED93D-C2D3-48C1-853E-A2BD3CFB9077}"/>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24381CDE-EF67-4562-A4F4-9EDA17F298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205593F4-0FAC-4497-BBD2-48E39CA5F9C8}"/>
              </a:ext>
            </a:extLst>
          </p:cNvPr>
          <p:cNvSpPr>
            <a:spLocks noGrp="1"/>
          </p:cNvSpPr>
          <p:nvPr>
            <p:ph type="dt" sz="half" idx="10"/>
          </p:nvPr>
        </p:nvSpPr>
        <p:spPr/>
        <p:txBody>
          <a:bodyPr/>
          <a:lstStyle/>
          <a:p>
            <a:fld id="{C125BEF0-E260-4D97-A2F4-3D876E1679EE}" type="datetimeFigureOut">
              <a:rPr lang="hu-HU" smtClean="0"/>
              <a:t>2021. 02. 08.</a:t>
            </a:fld>
            <a:endParaRPr lang="hu-HU"/>
          </a:p>
        </p:txBody>
      </p:sp>
      <p:sp>
        <p:nvSpPr>
          <p:cNvPr id="5" name="Élőláb helye 4">
            <a:extLst>
              <a:ext uri="{FF2B5EF4-FFF2-40B4-BE49-F238E27FC236}">
                <a16:creationId xmlns:a16="http://schemas.microsoft.com/office/drawing/2014/main" id="{985CBC81-045F-4C75-9EB0-EE4A12657A26}"/>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8C2DA378-FA17-4459-A009-81E3669A177D}"/>
              </a:ext>
            </a:extLst>
          </p:cNvPr>
          <p:cNvSpPr>
            <a:spLocks noGrp="1"/>
          </p:cNvSpPr>
          <p:nvPr>
            <p:ph type="sldNum" sz="quarter" idx="12"/>
          </p:nvPr>
        </p:nvSpPr>
        <p:spPr/>
        <p:txBody>
          <a:bodyPr/>
          <a:lstStyle/>
          <a:p>
            <a:fld id="{2F481A29-6BBE-46C5-A06E-AC36AA8CA9F7}" type="slidenum">
              <a:rPr lang="hu-HU" smtClean="0"/>
              <a:t>‹#›</a:t>
            </a:fld>
            <a:endParaRPr lang="hu-HU"/>
          </a:p>
        </p:txBody>
      </p:sp>
    </p:spTree>
    <p:extLst>
      <p:ext uri="{BB962C8B-B14F-4D97-AF65-F5344CB8AC3E}">
        <p14:creationId xmlns:p14="http://schemas.microsoft.com/office/powerpoint/2010/main" val="3994424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0C93DAD-F137-4B08-BD06-8FA9E734A33C}"/>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2F7F92AA-24CC-463B-B370-73E5186F4150}"/>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314CB36C-4F25-4D09-97BF-41164DBC0934}"/>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C609BE6E-9977-452E-BCD7-47658E3095DD}"/>
              </a:ext>
            </a:extLst>
          </p:cNvPr>
          <p:cNvSpPr>
            <a:spLocks noGrp="1"/>
          </p:cNvSpPr>
          <p:nvPr>
            <p:ph type="dt" sz="half" idx="10"/>
          </p:nvPr>
        </p:nvSpPr>
        <p:spPr/>
        <p:txBody>
          <a:bodyPr/>
          <a:lstStyle/>
          <a:p>
            <a:fld id="{C125BEF0-E260-4D97-A2F4-3D876E1679EE}" type="datetimeFigureOut">
              <a:rPr lang="hu-HU" smtClean="0"/>
              <a:t>2021. 02. 08.</a:t>
            </a:fld>
            <a:endParaRPr lang="hu-HU"/>
          </a:p>
        </p:txBody>
      </p:sp>
      <p:sp>
        <p:nvSpPr>
          <p:cNvPr id="6" name="Élőláb helye 5">
            <a:extLst>
              <a:ext uri="{FF2B5EF4-FFF2-40B4-BE49-F238E27FC236}">
                <a16:creationId xmlns:a16="http://schemas.microsoft.com/office/drawing/2014/main" id="{D64202D4-55B8-4822-AD69-5242E0AAC6F1}"/>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F6C5EB20-C822-45F2-88BC-F8A2BDA16A41}"/>
              </a:ext>
            </a:extLst>
          </p:cNvPr>
          <p:cNvSpPr>
            <a:spLocks noGrp="1"/>
          </p:cNvSpPr>
          <p:nvPr>
            <p:ph type="sldNum" sz="quarter" idx="12"/>
          </p:nvPr>
        </p:nvSpPr>
        <p:spPr/>
        <p:txBody>
          <a:bodyPr/>
          <a:lstStyle/>
          <a:p>
            <a:fld id="{2F481A29-6BBE-46C5-A06E-AC36AA8CA9F7}" type="slidenum">
              <a:rPr lang="hu-HU" smtClean="0"/>
              <a:t>‹#›</a:t>
            </a:fld>
            <a:endParaRPr lang="hu-HU"/>
          </a:p>
        </p:txBody>
      </p:sp>
    </p:spTree>
    <p:extLst>
      <p:ext uri="{BB962C8B-B14F-4D97-AF65-F5344CB8AC3E}">
        <p14:creationId xmlns:p14="http://schemas.microsoft.com/office/powerpoint/2010/main" val="3213044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02C686A-8121-4ABA-9B17-719763A11880}"/>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99CDA82F-0EBE-4673-9F84-AD844C970F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B79726CD-B467-4B8D-9DAB-B4E2745DDE7D}"/>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0CC3B3FA-0A56-450C-8C48-F1F8CD8283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43EEA10D-54A2-4207-A12B-1DCD2DFE9CC9}"/>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E18F998D-1728-421C-8CFF-7D13C465563E}"/>
              </a:ext>
            </a:extLst>
          </p:cNvPr>
          <p:cNvSpPr>
            <a:spLocks noGrp="1"/>
          </p:cNvSpPr>
          <p:nvPr>
            <p:ph type="dt" sz="half" idx="10"/>
          </p:nvPr>
        </p:nvSpPr>
        <p:spPr/>
        <p:txBody>
          <a:bodyPr/>
          <a:lstStyle/>
          <a:p>
            <a:fld id="{C125BEF0-E260-4D97-A2F4-3D876E1679EE}" type="datetimeFigureOut">
              <a:rPr lang="hu-HU" smtClean="0"/>
              <a:t>2021. 02. 08.</a:t>
            </a:fld>
            <a:endParaRPr lang="hu-HU"/>
          </a:p>
        </p:txBody>
      </p:sp>
      <p:sp>
        <p:nvSpPr>
          <p:cNvPr id="8" name="Élőláb helye 7">
            <a:extLst>
              <a:ext uri="{FF2B5EF4-FFF2-40B4-BE49-F238E27FC236}">
                <a16:creationId xmlns:a16="http://schemas.microsoft.com/office/drawing/2014/main" id="{B0C33E7E-AE3C-47CE-8E29-999498146408}"/>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830E2DAB-9506-4E1F-8877-0FC73DD5FEBC}"/>
              </a:ext>
            </a:extLst>
          </p:cNvPr>
          <p:cNvSpPr>
            <a:spLocks noGrp="1"/>
          </p:cNvSpPr>
          <p:nvPr>
            <p:ph type="sldNum" sz="quarter" idx="12"/>
          </p:nvPr>
        </p:nvSpPr>
        <p:spPr/>
        <p:txBody>
          <a:bodyPr/>
          <a:lstStyle/>
          <a:p>
            <a:fld id="{2F481A29-6BBE-46C5-A06E-AC36AA8CA9F7}" type="slidenum">
              <a:rPr lang="hu-HU" smtClean="0"/>
              <a:t>‹#›</a:t>
            </a:fld>
            <a:endParaRPr lang="hu-HU"/>
          </a:p>
        </p:txBody>
      </p:sp>
    </p:spTree>
    <p:extLst>
      <p:ext uri="{BB962C8B-B14F-4D97-AF65-F5344CB8AC3E}">
        <p14:creationId xmlns:p14="http://schemas.microsoft.com/office/powerpoint/2010/main" val="78842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158173A-73F1-44C7-AEE6-6AA391E57F46}"/>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7FA783E9-D0E1-4C84-A8E6-E867F13A0CCF}"/>
              </a:ext>
            </a:extLst>
          </p:cNvPr>
          <p:cNvSpPr>
            <a:spLocks noGrp="1"/>
          </p:cNvSpPr>
          <p:nvPr>
            <p:ph type="dt" sz="half" idx="10"/>
          </p:nvPr>
        </p:nvSpPr>
        <p:spPr/>
        <p:txBody>
          <a:bodyPr/>
          <a:lstStyle/>
          <a:p>
            <a:fld id="{C125BEF0-E260-4D97-A2F4-3D876E1679EE}" type="datetimeFigureOut">
              <a:rPr lang="hu-HU" smtClean="0"/>
              <a:t>2021. 02. 08.</a:t>
            </a:fld>
            <a:endParaRPr lang="hu-HU"/>
          </a:p>
        </p:txBody>
      </p:sp>
      <p:sp>
        <p:nvSpPr>
          <p:cNvPr id="4" name="Élőláb helye 3">
            <a:extLst>
              <a:ext uri="{FF2B5EF4-FFF2-40B4-BE49-F238E27FC236}">
                <a16:creationId xmlns:a16="http://schemas.microsoft.com/office/drawing/2014/main" id="{B6504714-E31B-4D8C-A2DA-5DB5A2C013C4}"/>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BED11048-9B7A-4707-B7DD-E95A2790994B}"/>
              </a:ext>
            </a:extLst>
          </p:cNvPr>
          <p:cNvSpPr>
            <a:spLocks noGrp="1"/>
          </p:cNvSpPr>
          <p:nvPr>
            <p:ph type="sldNum" sz="quarter" idx="12"/>
          </p:nvPr>
        </p:nvSpPr>
        <p:spPr/>
        <p:txBody>
          <a:bodyPr/>
          <a:lstStyle/>
          <a:p>
            <a:fld id="{2F481A29-6BBE-46C5-A06E-AC36AA8CA9F7}" type="slidenum">
              <a:rPr lang="hu-HU" smtClean="0"/>
              <a:t>‹#›</a:t>
            </a:fld>
            <a:endParaRPr lang="hu-HU"/>
          </a:p>
        </p:txBody>
      </p:sp>
    </p:spTree>
    <p:extLst>
      <p:ext uri="{BB962C8B-B14F-4D97-AF65-F5344CB8AC3E}">
        <p14:creationId xmlns:p14="http://schemas.microsoft.com/office/powerpoint/2010/main" val="524279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E029B369-67F6-47E8-A8F6-9898904830AE}"/>
              </a:ext>
            </a:extLst>
          </p:cNvPr>
          <p:cNvSpPr>
            <a:spLocks noGrp="1"/>
          </p:cNvSpPr>
          <p:nvPr>
            <p:ph type="dt" sz="half" idx="10"/>
          </p:nvPr>
        </p:nvSpPr>
        <p:spPr/>
        <p:txBody>
          <a:bodyPr/>
          <a:lstStyle/>
          <a:p>
            <a:fld id="{C125BEF0-E260-4D97-A2F4-3D876E1679EE}" type="datetimeFigureOut">
              <a:rPr lang="hu-HU" smtClean="0"/>
              <a:t>2021. 02. 08.</a:t>
            </a:fld>
            <a:endParaRPr lang="hu-HU"/>
          </a:p>
        </p:txBody>
      </p:sp>
      <p:sp>
        <p:nvSpPr>
          <p:cNvPr id="3" name="Élőláb helye 2">
            <a:extLst>
              <a:ext uri="{FF2B5EF4-FFF2-40B4-BE49-F238E27FC236}">
                <a16:creationId xmlns:a16="http://schemas.microsoft.com/office/drawing/2014/main" id="{42AA4BA2-B0FE-43F2-8857-6DD7F96349DE}"/>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CAE3ABA8-7341-44C9-B5C3-2BD0485BDAE7}"/>
              </a:ext>
            </a:extLst>
          </p:cNvPr>
          <p:cNvSpPr>
            <a:spLocks noGrp="1"/>
          </p:cNvSpPr>
          <p:nvPr>
            <p:ph type="sldNum" sz="quarter" idx="12"/>
          </p:nvPr>
        </p:nvSpPr>
        <p:spPr/>
        <p:txBody>
          <a:bodyPr/>
          <a:lstStyle/>
          <a:p>
            <a:fld id="{2F481A29-6BBE-46C5-A06E-AC36AA8CA9F7}" type="slidenum">
              <a:rPr lang="hu-HU" smtClean="0"/>
              <a:t>‹#›</a:t>
            </a:fld>
            <a:endParaRPr lang="hu-HU"/>
          </a:p>
        </p:txBody>
      </p:sp>
    </p:spTree>
    <p:extLst>
      <p:ext uri="{BB962C8B-B14F-4D97-AF65-F5344CB8AC3E}">
        <p14:creationId xmlns:p14="http://schemas.microsoft.com/office/powerpoint/2010/main" val="2597673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09D373D-72DC-4ACD-A808-D084547ACBE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994179C2-D68F-463D-BB97-51AA2275D8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7513FC32-A395-467C-A3C3-477CCC1917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1D0A89AE-2113-48F9-B92D-CC2CF556CF5B}"/>
              </a:ext>
            </a:extLst>
          </p:cNvPr>
          <p:cNvSpPr>
            <a:spLocks noGrp="1"/>
          </p:cNvSpPr>
          <p:nvPr>
            <p:ph type="dt" sz="half" idx="10"/>
          </p:nvPr>
        </p:nvSpPr>
        <p:spPr/>
        <p:txBody>
          <a:bodyPr/>
          <a:lstStyle/>
          <a:p>
            <a:fld id="{C125BEF0-E260-4D97-A2F4-3D876E1679EE}" type="datetimeFigureOut">
              <a:rPr lang="hu-HU" smtClean="0"/>
              <a:t>2021. 02. 08.</a:t>
            </a:fld>
            <a:endParaRPr lang="hu-HU"/>
          </a:p>
        </p:txBody>
      </p:sp>
      <p:sp>
        <p:nvSpPr>
          <p:cNvPr id="6" name="Élőláb helye 5">
            <a:extLst>
              <a:ext uri="{FF2B5EF4-FFF2-40B4-BE49-F238E27FC236}">
                <a16:creationId xmlns:a16="http://schemas.microsoft.com/office/drawing/2014/main" id="{97764AAF-1BAE-4568-BC1F-E11987AE8781}"/>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BB622DE1-7E09-45D0-A0D6-267256F535DF}"/>
              </a:ext>
            </a:extLst>
          </p:cNvPr>
          <p:cNvSpPr>
            <a:spLocks noGrp="1"/>
          </p:cNvSpPr>
          <p:nvPr>
            <p:ph type="sldNum" sz="quarter" idx="12"/>
          </p:nvPr>
        </p:nvSpPr>
        <p:spPr/>
        <p:txBody>
          <a:bodyPr/>
          <a:lstStyle/>
          <a:p>
            <a:fld id="{2F481A29-6BBE-46C5-A06E-AC36AA8CA9F7}" type="slidenum">
              <a:rPr lang="hu-HU" smtClean="0"/>
              <a:t>‹#›</a:t>
            </a:fld>
            <a:endParaRPr lang="hu-HU"/>
          </a:p>
        </p:txBody>
      </p:sp>
    </p:spTree>
    <p:extLst>
      <p:ext uri="{BB962C8B-B14F-4D97-AF65-F5344CB8AC3E}">
        <p14:creationId xmlns:p14="http://schemas.microsoft.com/office/powerpoint/2010/main" val="65955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0714BA5-2EB1-4385-AC05-1B8713438B0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83714637-570C-4D87-824D-A19F41B3C4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F485BBD5-5E20-40B4-A3DD-3C1A81298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3460091-BD07-4859-8ABF-2988637609BD}"/>
              </a:ext>
            </a:extLst>
          </p:cNvPr>
          <p:cNvSpPr>
            <a:spLocks noGrp="1"/>
          </p:cNvSpPr>
          <p:nvPr>
            <p:ph type="dt" sz="half" idx="10"/>
          </p:nvPr>
        </p:nvSpPr>
        <p:spPr/>
        <p:txBody>
          <a:bodyPr/>
          <a:lstStyle/>
          <a:p>
            <a:fld id="{C125BEF0-E260-4D97-A2F4-3D876E1679EE}" type="datetimeFigureOut">
              <a:rPr lang="hu-HU" smtClean="0"/>
              <a:t>2021. 02. 08.</a:t>
            </a:fld>
            <a:endParaRPr lang="hu-HU"/>
          </a:p>
        </p:txBody>
      </p:sp>
      <p:sp>
        <p:nvSpPr>
          <p:cNvPr id="6" name="Élőláb helye 5">
            <a:extLst>
              <a:ext uri="{FF2B5EF4-FFF2-40B4-BE49-F238E27FC236}">
                <a16:creationId xmlns:a16="http://schemas.microsoft.com/office/drawing/2014/main" id="{EB960E4B-B180-4C38-8C1B-2D93DE78AA29}"/>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692D1B20-7ACD-44BA-80BB-511DFE56D2CE}"/>
              </a:ext>
            </a:extLst>
          </p:cNvPr>
          <p:cNvSpPr>
            <a:spLocks noGrp="1"/>
          </p:cNvSpPr>
          <p:nvPr>
            <p:ph type="sldNum" sz="quarter" idx="12"/>
          </p:nvPr>
        </p:nvSpPr>
        <p:spPr/>
        <p:txBody>
          <a:bodyPr/>
          <a:lstStyle/>
          <a:p>
            <a:fld id="{2F481A29-6BBE-46C5-A06E-AC36AA8CA9F7}" type="slidenum">
              <a:rPr lang="hu-HU" smtClean="0"/>
              <a:t>‹#›</a:t>
            </a:fld>
            <a:endParaRPr lang="hu-HU"/>
          </a:p>
        </p:txBody>
      </p:sp>
    </p:spTree>
    <p:extLst>
      <p:ext uri="{BB962C8B-B14F-4D97-AF65-F5344CB8AC3E}">
        <p14:creationId xmlns:p14="http://schemas.microsoft.com/office/powerpoint/2010/main" val="2122381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1C1C1"/>
            </a:gs>
            <a:gs pos="100000">
              <a:srgbClr val="DCDCDC"/>
            </a:gs>
            <a:gs pos="0">
              <a:schemeClr val="bg1">
                <a:tint val="90000"/>
                <a:lumMod val="110000"/>
              </a:schemeClr>
            </a:gs>
            <a:gs pos="96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039A3A66-4BD3-4B2A-9561-73A0DE79A3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88166785-CBDC-4388-9DC2-A90FC13844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07FA511-EEA2-4B0F-87FD-D6D93F2A1E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5BEF0-E260-4D97-A2F4-3D876E1679EE}" type="datetimeFigureOut">
              <a:rPr lang="hu-HU" smtClean="0"/>
              <a:t>2021. 02. 08.</a:t>
            </a:fld>
            <a:endParaRPr lang="hu-HU"/>
          </a:p>
        </p:txBody>
      </p:sp>
      <p:sp>
        <p:nvSpPr>
          <p:cNvPr id="5" name="Élőláb helye 4">
            <a:extLst>
              <a:ext uri="{FF2B5EF4-FFF2-40B4-BE49-F238E27FC236}">
                <a16:creationId xmlns:a16="http://schemas.microsoft.com/office/drawing/2014/main" id="{4842CE46-E05C-4B23-9962-CAF988C0E0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A5604C00-2DA0-4DC5-A57B-7EADC9EFBF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81A29-6BBE-46C5-A06E-AC36AA8CA9F7}" type="slidenum">
              <a:rPr lang="hu-HU" smtClean="0"/>
              <a:t>‹#›</a:t>
            </a:fld>
            <a:endParaRPr lang="hu-HU"/>
          </a:p>
        </p:txBody>
      </p:sp>
    </p:spTree>
    <p:extLst>
      <p:ext uri="{BB962C8B-B14F-4D97-AF65-F5344CB8AC3E}">
        <p14:creationId xmlns:p14="http://schemas.microsoft.com/office/powerpoint/2010/main" val="681433166"/>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1C1C1"/>
            </a:gs>
            <a:gs pos="100000">
              <a:srgbClr val="DCDCDC"/>
            </a:gs>
            <a:gs pos="0">
              <a:schemeClr val="bg1">
                <a:tint val="90000"/>
                <a:lumMod val="110000"/>
              </a:schemeClr>
            </a:gs>
            <a:gs pos="96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5">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F8E5DFDD-5404-4581-B101-1EF50B7A2616}" type="datetimeFigureOut">
              <a:rPr lang="hu-HU" smtClean="0"/>
              <a:t>2021. 02. 08.</a:t>
            </a:fld>
            <a:endParaRPr lang="hu-HU"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hu-HU"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7DBA02D-4AFC-4E6C-843E-7474ADE35A03}" type="slidenum">
              <a:rPr lang="hu-HU" smtClean="0"/>
              <a:t>‹#›</a:t>
            </a:fld>
            <a:endParaRPr lang="hu-HU" dirty="0"/>
          </a:p>
        </p:txBody>
      </p:sp>
    </p:spTree>
    <p:extLst>
      <p:ext uri="{BB962C8B-B14F-4D97-AF65-F5344CB8AC3E}">
        <p14:creationId xmlns:p14="http://schemas.microsoft.com/office/powerpoint/2010/main" val="2743087605"/>
      </p:ext>
    </p:extLst>
  </p:cSld>
  <p:clrMap bg1="lt1" tx1="dk1" bg2="lt2" tx2="dk2" accent1="accent1" accent2="accent2" accent3="accent3" accent4="accent4" accent5="accent5" accent6="accent6" hlink="hlink" folHlink="folHlink"/>
  <p:sldLayoutIdLst>
    <p:sldLayoutId id="2147483798" r:id="rId1"/>
    <p:sldLayoutId id="2147483781" r:id="rId2"/>
    <p:sldLayoutId id="2147483787" r:id="rId3"/>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zoldujsag.hu/ez-a-legpontosabb-szemelyisegteszt-mindossze-4-kerdesre-kell-valaszolnod-117302" TargetMode="External"/><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zoldujsag.hu/ez-a-legpontosabb-szemelyisegteszt-mindossze-4-kerdesre-kell-valaszolnod-117302" TargetMode="External"/><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zoldujsag.hu/ez-a-legpontosabb-szemelyisegteszt-mindossze-4-kerdesre-kell-valaszolnod-11730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dCkRRvkfXns&amp;feature=youtu.be"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dCkRRvkfXns&amp;feature=youtu.be" TargetMode="External"/><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zoldujsag.hu/valaszolj-negy-kerdesre-es-tudd-meg-melyik-szemelyisegtipusba-tartozol-118769" TargetMode="External"/><Relationship Id="rId4" Type="http://schemas.openxmlformats.org/officeDocument/2006/relationships/hyperlink" Target="http://zoldujsag.hu/ez-a-legpontosabb-szemelyisegteszt-mindossze-4-kerdesre-kell-valaszolnod-117302"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zis 1"/>
          <p:cNvSpPr/>
          <p:nvPr/>
        </p:nvSpPr>
        <p:spPr>
          <a:xfrm>
            <a:off x="1739723" y="181846"/>
            <a:ext cx="3589760" cy="2885155"/>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bg1"/>
                </a:solidFill>
                <a:latin typeface="Arial" panose="020B0604020202020204" pitchFamily="34" charset="0"/>
                <a:cs typeface="Arial" panose="020B0604020202020204" pitchFamily="34" charset="0"/>
              </a:rPr>
              <a:t>DIGITÁLIS HITTANÓRA</a:t>
            </a:r>
          </a:p>
          <a:p>
            <a:pPr algn="ctr"/>
            <a:endParaRPr lang="hu-HU" sz="2400" b="1" dirty="0">
              <a:solidFill>
                <a:srgbClr val="AE2E51"/>
              </a:solidFill>
              <a:latin typeface="Arial" panose="020B0604020202020204" pitchFamily="34" charset="0"/>
              <a:cs typeface="Arial" panose="020B0604020202020204" pitchFamily="34" charset="0"/>
            </a:endParaRPr>
          </a:p>
        </p:txBody>
      </p:sp>
      <p:sp>
        <p:nvSpPr>
          <p:cNvPr id="3" name="Ellipszis 2"/>
          <p:cNvSpPr/>
          <p:nvPr/>
        </p:nvSpPr>
        <p:spPr>
          <a:xfrm>
            <a:off x="7703820" y="181846"/>
            <a:ext cx="3589760" cy="2885155"/>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bg1"/>
                </a:solidFill>
                <a:latin typeface="Arial" panose="020B0604020202020204" pitchFamily="34" charset="0"/>
                <a:cs typeface="Arial" panose="020B0604020202020204" pitchFamily="34" charset="0"/>
              </a:rPr>
              <a:t>ÁLDÁS, BÉKESSÉG!</a:t>
            </a:r>
          </a:p>
          <a:p>
            <a:pPr algn="ctr"/>
            <a:endParaRPr lang="hu-HU" sz="2400" b="1" dirty="0">
              <a:solidFill>
                <a:srgbClr val="AE2E51"/>
              </a:solidFill>
              <a:latin typeface="Arial" panose="020B0604020202020204" pitchFamily="34" charset="0"/>
              <a:cs typeface="Arial" panose="020B0604020202020204" pitchFamily="34" charset="0"/>
            </a:endParaRPr>
          </a:p>
        </p:txBody>
      </p:sp>
      <p:sp>
        <p:nvSpPr>
          <p:cNvPr id="4" name="Szövegdoboz 5"/>
          <p:cNvSpPr txBox="1">
            <a:spLocks noChangeArrowheads="1"/>
          </p:cNvSpPr>
          <p:nvPr/>
        </p:nvSpPr>
        <p:spPr bwMode="auto">
          <a:xfrm>
            <a:off x="1084408" y="3429000"/>
            <a:ext cx="10587995" cy="2677656"/>
          </a:xfrm>
          <a:prstGeom prst="rect">
            <a:avLst/>
          </a:prstGeom>
          <a:solidFill>
            <a:schemeClr val="accent1">
              <a:lumMod val="75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hu-HU" altLang="hu-HU" sz="4400" dirty="0">
                <a:solidFill>
                  <a:schemeClr val="bg1"/>
                </a:solidFill>
                <a:cs typeface="Arial" panose="020B0604020202020204" pitchFamily="34" charset="0"/>
              </a:rPr>
              <a:t>A mai óra témája:</a:t>
            </a:r>
          </a:p>
          <a:p>
            <a:pPr algn="ctr" eaLnBrk="1" hangingPunct="1"/>
            <a:r>
              <a:rPr lang="hu-HU" altLang="hu-HU" sz="4400" b="1" dirty="0">
                <a:solidFill>
                  <a:schemeClr val="bg1"/>
                </a:solidFill>
                <a:cs typeface="Arial" panose="020B0604020202020204" pitchFamily="34" charset="0"/>
              </a:rPr>
              <a:t>Ki vagyok én? </a:t>
            </a:r>
          </a:p>
          <a:p>
            <a:pPr algn="ctr" eaLnBrk="1" hangingPunct="1"/>
            <a:r>
              <a:rPr lang="hu-HU" altLang="hu-HU" sz="4400" b="1" dirty="0">
                <a:solidFill>
                  <a:schemeClr val="bg1"/>
                </a:solidFill>
                <a:cs typeface="Arial" panose="020B0604020202020204" pitchFamily="34" charset="0"/>
              </a:rPr>
              <a:t>Timóteus</a:t>
            </a:r>
          </a:p>
          <a:p>
            <a:pPr algn="ctr"/>
            <a:r>
              <a:rPr lang="hu-HU" altLang="hu-HU" sz="3600" b="1" dirty="0">
                <a:solidFill>
                  <a:schemeClr val="bg1"/>
                </a:solidFill>
                <a:cs typeface="Arial" panose="020B0604020202020204" pitchFamily="34" charset="0"/>
              </a:rPr>
              <a:t>(1Timóteus 4,12</a:t>
            </a:r>
            <a:r>
              <a:rPr lang="hu-HU" sz="3600" b="1" dirty="0">
                <a:solidFill>
                  <a:schemeClr val="bg1"/>
                </a:solidFill>
              </a:rPr>
              <a:t>–</a:t>
            </a:r>
            <a:r>
              <a:rPr lang="hu-HU" altLang="hu-HU" sz="3600" b="1" dirty="0">
                <a:solidFill>
                  <a:schemeClr val="bg1"/>
                </a:solidFill>
                <a:cs typeface="Arial" panose="020B0604020202020204" pitchFamily="34" charset="0"/>
              </a:rPr>
              <a:t>16)</a:t>
            </a:r>
          </a:p>
        </p:txBody>
      </p:sp>
    </p:spTree>
    <p:extLst>
      <p:ext uri="{BB962C8B-B14F-4D97-AF65-F5344CB8AC3E}">
        <p14:creationId xmlns:p14="http://schemas.microsoft.com/office/powerpoint/2010/main" val="3751537898"/>
      </p:ext>
    </p:extLst>
  </p:cSld>
  <p:clrMapOvr>
    <a:masterClrMapping/>
  </p:clrMapOvr>
  <p:transition spd="slow">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artalom helye 4">
            <a:extLst>
              <a:ext uri="{FF2B5EF4-FFF2-40B4-BE49-F238E27FC236}">
                <a16:creationId xmlns:a16="http://schemas.microsoft.com/office/drawing/2014/main" id="{C46E14F6-3699-4381-B88B-CE7D3AF063DB}"/>
              </a:ext>
            </a:extLst>
          </p:cNvPr>
          <p:cNvSpPr txBox="1">
            <a:spLocks/>
          </p:cNvSpPr>
          <p:nvPr/>
        </p:nvSpPr>
        <p:spPr>
          <a:xfrm>
            <a:off x="387927" y="1448519"/>
            <a:ext cx="8829964" cy="3403728"/>
          </a:xfrm>
          <a:prstGeom prst="rect">
            <a:avLst/>
          </a:prstGeom>
          <a:solidFill>
            <a:srgbClr val="00206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u-HU" sz="2200" b="1" dirty="0">
                <a:solidFill>
                  <a:schemeClr val="bg1"/>
                </a:solidFill>
                <a:latin typeface="Arial" panose="020B0604020202020204" pitchFamily="34" charset="0"/>
                <a:cs typeface="Arial" panose="020B0604020202020204" pitchFamily="34" charset="0"/>
              </a:rPr>
              <a:t>3. A szomszédos város </a:t>
            </a:r>
            <a:r>
              <a:rPr lang="hu-HU" sz="2200" b="1" dirty="0" smtClean="0">
                <a:solidFill>
                  <a:schemeClr val="bg1"/>
                </a:solidFill>
                <a:latin typeface="Arial" panose="020B0604020202020204" pitchFamily="34" charset="0"/>
                <a:cs typeface="Arial" panose="020B0604020202020204" pitchFamily="34" charset="0"/>
              </a:rPr>
              <a:t>elitiskolája /vagy egy másik csapat abban a sportban, amit játszol </a:t>
            </a:r>
            <a:r>
              <a:rPr lang="hu-HU" sz="2200" b="1" dirty="0">
                <a:solidFill>
                  <a:schemeClr val="bg1"/>
                </a:solidFill>
                <a:latin typeface="Arial" panose="020B0604020202020204" pitchFamily="34" charset="0"/>
                <a:cs typeface="Arial" panose="020B0604020202020204" pitchFamily="34" charset="0"/>
              </a:rPr>
              <a:t>át akar hívni, hogy tanulj náluk. Bár ösztöndíjat is ígérnek, a jelenlegi osztálytársaidat nagyon szereted, és kilátásod van arra, hogy hamarosan DÖK elnök is lehetsz. Hogy döntesz egy ilyen helyzetben</a:t>
            </a:r>
            <a:r>
              <a:rPr lang="hu-HU" sz="2200" b="1" dirty="0" smtClean="0">
                <a:solidFill>
                  <a:schemeClr val="bg1"/>
                </a:solidFill>
                <a:latin typeface="Arial" panose="020B0604020202020204" pitchFamily="34" charset="0"/>
                <a:cs typeface="Arial" panose="020B0604020202020204" pitchFamily="34" charset="0"/>
              </a:rPr>
              <a:t>? </a:t>
            </a:r>
            <a:endParaRPr lang="hu-HU" sz="2200" b="1" dirty="0">
              <a:solidFill>
                <a:schemeClr val="bg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hu-HU" sz="2200" b="1" dirty="0">
                <a:solidFill>
                  <a:schemeClr val="bg1"/>
                </a:solidFill>
                <a:latin typeface="Arial" panose="020B0604020202020204" pitchFamily="34" charset="0"/>
                <a:cs typeface="Arial" panose="020B0604020202020204" pitchFamily="34" charset="0"/>
              </a:rPr>
              <a:t>T</a:t>
            </a:r>
            <a:r>
              <a:rPr lang="hu-HU" sz="2200" dirty="0">
                <a:solidFill>
                  <a:schemeClr val="bg1"/>
                </a:solidFill>
                <a:latin typeface="Arial" panose="020B0604020202020204" pitchFamily="34" charset="0"/>
                <a:cs typeface="Arial" panose="020B0604020202020204" pitchFamily="34" charset="0"/>
              </a:rPr>
              <a:t>: Minden fellelhető információt összeszedek a lehetséges új iskoláról, megkérdezem a barátaimat, ők mit </a:t>
            </a:r>
            <a:r>
              <a:rPr lang="hu-HU" sz="2200" dirty="0" smtClean="0">
                <a:solidFill>
                  <a:schemeClr val="bg1"/>
                </a:solidFill>
                <a:latin typeface="Arial" panose="020B0604020202020204" pitchFamily="34" charset="0"/>
                <a:cs typeface="Arial" panose="020B0604020202020204" pitchFamily="34" charset="0"/>
              </a:rPr>
              <a:t>gondolnak. Ilyen esetben nagyon fontos mindent mérlegelni és alaposan átgondolni a döntést. Majd </a:t>
            </a:r>
            <a:r>
              <a:rPr lang="hu-HU" sz="2200" dirty="0">
                <a:solidFill>
                  <a:schemeClr val="bg1"/>
                </a:solidFill>
                <a:latin typeface="Arial" panose="020B0604020202020204" pitchFamily="34" charset="0"/>
                <a:cs typeface="Arial" panose="020B0604020202020204" pitchFamily="34" charset="0"/>
              </a:rPr>
              <a:t>otthon összegzem a tapasztalatokat.</a:t>
            </a:r>
          </a:p>
          <a:p>
            <a:pPr marL="0" indent="0" algn="ctr">
              <a:buFont typeface="Arial" panose="020B0604020202020204" pitchFamily="34" charset="0"/>
              <a:buNone/>
            </a:pPr>
            <a:r>
              <a:rPr lang="hu-HU" sz="2200" b="1" dirty="0">
                <a:solidFill>
                  <a:schemeClr val="bg1"/>
                </a:solidFill>
                <a:latin typeface="Arial" panose="020B0604020202020204" pitchFamily="34" charset="0"/>
                <a:cs typeface="Arial" panose="020B0604020202020204" pitchFamily="34" charset="0"/>
              </a:rPr>
              <a:t>F</a:t>
            </a:r>
            <a:r>
              <a:rPr lang="hu-HU" sz="2200" dirty="0">
                <a:solidFill>
                  <a:schemeClr val="bg1"/>
                </a:solidFill>
                <a:latin typeface="Arial" panose="020B0604020202020204" pitchFamily="34" charset="0"/>
                <a:cs typeface="Arial" panose="020B0604020202020204" pitchFamily="34" charset="0"/>
              </a:rPr>
              <a:t>: A megérzéseimre hallgatok, az alapján döntök, amit a szívem sugall.</a:t>
            </a:r>
          </a:p>
        </p:txBody>
      </p:sp>
      <p:pic>
        <p:nvPicPr>
          <p:cNvPr id="7" name="Kép 6" descr="A képen fal, beltéri látható&#10;&#10;Automatikusan generált leírás">
            <a:extLst>
              <a:ext uri="{FF2B5EF4-FFF2-40B4-BE49-F238E27FC236}">
                <a16:creationId xmlns:a16="http://schemas.microsoft.com/office/drawing/2014/main" id="{365EEBA9-501A-46E4-A1A8-46CCB0ECE75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11246" y="4829831"/>
            <a:ext cx="3046667" cy="1829587"/>
          </a:xfrm>
          <a:prstGeom prst="rect">
            <a:avLst/>
          </a:prstGeom>
        </p:spPr>
      </p:pic>
      <p:sp>
        <p:nvSpPr>
          <p:cNvPr id="12" name="Cím 1">
            <a:extLst>
              <a:ext uri="{FF2B5EF4-FFF2-40B4-BE49-F238E27FC236}">
                <a16:creationId xmlns:a16="http://schemas.microsoft.com/office/drawing/2014/main" id="{E6AF53F5-69EB-42A6-BF4C-F7AF5CF83C12}"/>
              </a:ext>
            </a:extLst>
          </p:cNvPr>
          <p:cNvSpPr txBox="1">
            <a:spLocks/>
          </p:cNvSpPr>
          <p:nvPr/>
        </p:nvSpPr>
        <p:spPr>
          <a:xfrm>
            <a:off x="2896997" y="782432"/>
            <a:ext cx="7203606" cy="623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2400" b="1" dirty="0">
                <a:latin typeface="Arial" panose="020B0604020202020204" pitchFamily="34" charset="0"/>
                <a:cs typeface="Arial" panose="020B0604020202020204" pitchFamily="34" charset="0"/>
              </a:rPr>
              <a:t>Válaszolj a kérdésre és írd le válaszod betűjelét!</a:t>
            </a:r>
            <a:br>
              <a:rPr lang="hu-HU" sz="2400" b="1" dirty="0">
                <a:latin typeface="Arial" panose="020B0604020202020204" pitchFamily="34" charset="0"/>
                <a:cs typeface="Arial" panose="020B0604020202020204" pitchFamily="34" charset="0"/>
              </a:rPr>
            </a:br>
            <a:endParaRPr lang="hu-HU" sz="2400" b="1" dirty="0">
              <a:latin typeface="Arial" panose="020B0604020202020204" pitchFamily="34" charset="0"/>
              <a:cs typeface="Arial" panose="020B0604020202020204" pitchFamily="34" charset="0"/>
            </a:endParaRPr>
          </a:p>
        </p:txBody>
      </p:sp>
      <p:sp>
        <p:nvSpPr>
          <p:cNvPr id="2" name="Téglalap 1"/>
          <p:cNvSpPr/>
          <p:nvPr/>
        </p:nvSpPr>
        <p:spPr>
          <a:xfrm>
            <a:off x="286327" y="6161649"/>
            <a:ext cx="6096000" cy="646331"/>
          </a:xfrm>
          <a:prstGeom prst="rect">
            <a:avLst/>
          </a:prstGeom>
        </p:spPr>
        <p:txBody>
          <a:bodyPr>
            <a:spAutoFit/>
          </a:bodyPr>
          <a:lstStyle/>
          <a:p>
            <a:r>
              <a:rPr lang="hu-HU" dirty="0"/>
              <a:t>http://zoldujsag.hu/valaszolj-negy-kerdesre-es-tudd-meg-melyik-szemelyisegtipusba-tartozol-118769</a:t>
            </a:r>
          </a:p>
        </p:txBody>
      </p:sp>
    </p:spTree>
    <p:extLst>
      <p:ext uri="{BB962C8B-B14F-4D97-AF65-F5344CB8AC3E}">
        <p14:creationId xmlns:p14="http://schemas.microsoft.com/office/powerpoint/2010/main" val="274693511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rtalom helye 4">
            <a:extLst>
              <a:ext uri="{FF2B5EF4-FFF2-40B4-BE49-F238E27FC236}">
                <a16:creationId xmlns:a16="http://schemas.microsoft.com/office/drawing/2014/main" id="{D9CC03AB-E5C1-4C69-90A8-463871B99AC2}"/>
              </a:ext>
            </a:extLst>
          </p:cNvPr>
          <p:cNvSpPr>
            <a:spLocks noGrp="1"/>
          </p:cNvSpPr>
          <p:nvPr>
            <p:ph idx="1"/>
          </p:nvPr>
        </p:nvSpPr>
        <p:spPr>
          <a:xfrm>
            <a:off x="580420" y="2008239"/>
            <a:ext cx="5670325" cy="3787650"/>
          </a:xfrm>
          <a:solidFill>
            <a:srgbClr val="002060"/>
          </a:solidFill>
        </p:spPr>
        <p:txBody>
          <a:bodyPr>
            <a:noAutofit/>
          </a:bodyPr>
          <a:lstStyle/>
          <a:p>
            <a:pPr marL="0" indent="0" algn="ctr">
              <a:buNone/>
            </a:pPr>
            <a:r>
              <a:rPr lang="hu-HU" sz="2200" b="1" dirty="0">
                <a:solidFill>
                  <a:schemeClr val="bg1"/>
                </a:solidFill>
                <a:latin typeface="Arial" panose="020B0604020202020204" pitchFamily="34" charset="0"/>
                <a:cs typeface="Arial" panose="020B0604020202020204" pitchFamily="34" charset="0"/>
              </a:rPr>
              <a:t>4. Két hét múlva farsangi bál lesz az iskolában, ahol beszédet kell tartanod. Hogyan készülsz</a:t>
            </a:r>
            <a:r>
              <a:rPr lang="hu-HU" sz="2200" b="1" dirty="0" smtClean="0">
                <a:solidFill>
                  <a:schemeClr val="bg1"/>
                </a:solidFill>
                <a:latin typeface="Arial" panose="020B0604020202020204" pitchFamily="34" charset="0"/>
                <a:cs typeface="Arial" panose="020B0604020202020204" pitchFamily="34" charset="0"/>
              </a:rPr>
              <a:t>?</a:t>
            </a:r>
          </a:p>
          <a:p>
            <a:pPr marL="0" indent="0" algn="ctr">
              <a:buNone/>
            </a:pPr>
            <a:endParaRPr lang="hu-HU" sz="2200" b="1" dirty="0">
              <a:solidFill>
                <a:schemeClr val="bg1"/>
              </a:solidFill>
              <a:latin typeface="Arial" panose="020B0604020202020204" pitchFamily="34" charset="0"/>
              <a:cs typeface="Arial" panose="020B0604020202020204" pitchFamily="34" charset="0"/>
            </a:endParaRPr>
          </a:p>
          <a:p>
            <a:pPr marL="0" indent="0" algn="ctr">
              <a:buNone/>
            </a:pPr>
            <a:r>
              <a:rPr lang="hu-HU" sz="2200" b="1" dirty="0">
                <a:solidFill>
                  <a:schemeClr val="bg1"/>
                </a:solidFill>
                <a:latin typeface="Arial" panose="020B0604020202020204" pitchFamily="34" charset="0"/>
                <a:cs typeface="Arial" panose="020B0604020202020204" pitchFamily="34" charset="0"/>
              </a:rPr>
              <a:t>J</a:t>
            </a:r>
            <a:r>
              <a:rPr lang="hu-HU" sz="2200" dirty="0">
                <a:solidFill>
                  <a:schemeClr val="bg1"/>
                </a:solidFill>
                <a:latin typeface="Arial" panose="020B0604020202020204" pitchFamily="34" charset="0"/>
                <a:cs typeface="Arial" panose="020B0604020202020204" pitchFamily="34" charset="0"/>
              </a:rPr>
              <a:t>: Már hónapokkal ezelőtt megterveztem mindent: megvan a ruhám a hozzáillő cipővel és táskával, megírtam a beszédemet.</a:t>
            </a:r>
          </a:p>
          <a:p>
            <a:pPr marL="0" indent="0" algn="ctr">
              <a:buNone/>
            </a:pPr>
            <a:r>
              <a:rPr lang="hu-HU" sz="2200" b="1" dirty="0">
                <a:solidFill>
                  <a:schemeClr val="bg1"/>
                </a:solidFill>
                <a:latin typeface="Arial" panose="020B0604020202020204" pitchFamily="34" charset="0"/>
                <a:cs typeface="Arial" panose="020B0604020202020204" pitchFamily="34" charset="0"/>
              </a:rPr>
              <a:t>P</a:t>
            </a:r>
            <a:r>
              <a:rPr lang="hu-HU" sz="2200" dirty="0">
                <a:solidFill>
                  <a:schemeClr val="bg1"/>
                </a:solidFill>
                <a:latin typeface="Arial" panose="020B0604020202020204" pitchFamily="34" charset="0"/>
                <a:cs typeface="Arial" panose="020B0604020202020204" pitchFamily="34" charset="0"/>
              </a:rPr>
              <a:t>: </a:t>
            </a:r>
            <a:r>
              <a:rPr lang="hu-HU" sz="2200" dirty="0" smtClean="0">
                <a:solidFill>
                  <a:schemeClr val="bg1"/>
                </a:solidFill>
                <a:latin typeface="Arial" panose="020B0604020202020204" pitchFamily="34" charset="0"/>
                <a:cs typeface="Arial" panose="020B0604020202020204" pitchFamily="34" charset="0"/>
              </a:rPr>
              <a:t>Minek készüljek? Jól fogok szórakozni. A legjobb dolgok mindig spontán születnek! </a:t>
            </a:r>
            <a:endParaRPr lang="hu-HU" sz="2200" dirty="0">
              <a:solidFill>
                <a:schemeClr val="bg1"/>
              </a:solidFill>
              <a:latin typeface="Arial" panose="020B0604020202020204" pitchFamily="34" charset="0"/>
              <a:cs typeface="Arial" panose="020B0604020202020204" pitchFamily="34" charset="0"/>
            </a:endParaRPr>
          </a:p>
        </p:txBody>
      </p:sp>
      <p:pic>
        <p:nvPicPr>
          <p:cNvPr id="3" name="Kép 2" descr="A képen fánk, édes, különböző, színes látható&#10;&#10;Automatikusan generált leírás">
            <a:extLst>
              <a:ext uri="{FF2B5EF4-FFF2-40B4-BE49-F238E27FC236}">
                <a16:creationId xmlns:a16="http://schemas.microsoft.com/office/drawing/2014/main" id="{074BC623-FC60-4FC7-A57C-A02B54E0B1D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85892" y="2008238"/>
            <a:ext cx="4780433" cy="3186955"/>
          </a:xfrm>
          <a:prstGeom prst="rect">
            <a:avLst/>
          </a:prstGeom>
        </p:spPr>
      </p:pic>
      <p:sp>
        <p:nvSpPr>
          <p:cNvPr id="12" name="Cím 1">
            <a:extLst>
              <a:ext uri="{FF2B5EF4-FFF2-40B4-BE49-F238E27FC236}">
                <a16:creationId xmlns:a16="http://schemas.microsoft.com/office/drawing/2014/main" id="{6F1E56DF-D13D-4196-8382-A0F42B846A5E}"/>
              </a:ext>
            </a:extLst>
          </p:cNvPr>
          <p:cNvSpPr txBox="1">
            <a:spLocks/>
          </p:cNvSpPr>
          <p:nvPr/>
        </p:nvSpPr>
        <p:spPr>
          <a:xfrm>
            <a:off x="2587508" y="796500"/>
            <a:ext cx="7766314" cy="623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2400" b="1" dirty="0">
                <a:latin typeface="Arial" panose="020B0604020202020204" pitchFamily="34" charset="0"/>
                <a:cs typeface="Arial" panose="020B0604020202020204" pitchFamily="34" charset="0"/>
              </a:rPr>
              <a:t>Válaszolj a kérdésre és írd le válaszod betűjelét!</a:t>
            </a:r>
            <a:br>
              <a:rPr lang="hu-HU" sz="2400" b="1" dirty="0">
                <a:latin typeface="Arial" panose="020B0604020202020204" pitchFamily="34" charset="0"/>
                <a:cs typeface="Arial" panose="020B0604020202020204" pitchFamily="34" charset="0"/>
              </a:rPr>
            </a:br>
            <a:endParaRPr lang="hu-HU" sz="2400" b="1" dirty="0">
              <a:latin typeface="Arial" panose="020B0604020202020204" pitchFamily="34" charset="0"/>
              <a:cs typeface="Arial" panose="020B0604020202020204" pitchFamily="34" charset="0"/>
            </a:endParaRPr>
          </a:p>
        </p:txBody>
      </p:sp>
      <p:sp>
        <p:nvSpPr>
          <p:cNvPr id="2" name="Téglalap 1"/>
          <p:cNvSpPr/>
          <p:nvPr/>
        </p:nvSpPr>
        <p:spPr>
          <a:xfrm>
            <a:off x="580420" y="6060564"/>
            <a:ext cx="6096000" cy="646331"/>
          </a:xfrm>
          <a:prstGeom prst="rect">
            <a:avLst/>
          </a:prstGeom>
        </p:spPr>
        <p:txBody>
          <a:bodyPr>
            <a:spAutoFit/>
          </a:bodyPr>
          <a:lstStyle/>
          <a:p>
            <a:r>
              <a:rPr lang="hu-HU" dirty="0"/>
              <a:t>http://zoldujsag.hu/valaszolj-negy-kerdesre-es-tudd-meg-melyik-szemelyisegtipusba-tartozol-118769</a:t>
            </a:r>
          </a:p>
        </p:txBody>
      </p:sp>
    </p:spTree>
    <p:extLst>
      <p:ext uri="{BB962C8B-B14F-4D97-AF65-F5344CB8AC3E}">
        <p14:creationId xmlns:p14="http://schemas.microsoft.com/office/powerpoint/2010/main" val="81890374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rtalom helye 4">
            <a:extLst>
              <a:ext uri="{FF2B5EF4-FFF2-40B4-BE49-F238E27FC236}">
                <a16:creationId xmlns:a16="http://schemas.microsoft.com/office/drawing/2014/main" id="{D9CC03AB-E5C1-4C69-90A8-463871B99AC2}"/>
              </a:ext>
            </a:extLst>
          </p:cNvPr>
          <p:cNvSpPr>
            <a:spLocks noGrp="1"/>
          </p:cNvSpPr>
          <p:nvPr>
            <p:ph idx="1"/>
          </p:nvPr>
        </p:nvSpPr>
        <p:spPr>
          <a:xfrm>
            <a:off x="350515" y="2376149"/>
            <a:ext cx="5098144" cy="1480456"/>
          </a:xfrm>
          <a:solidFill>
            <a:schemeClr val="accent1"/>
          </a:solidFill>
        </p:spPr>
        <p:txBody>
          <a:bodyPr>
            <a:normAutofit fontScale="92500" lnSpcReduction="20000"/>
          </a:bodyPr>
          <a:lstStyle/>
          <a:p>
            <a:pPr marL="0" indent="0" algn="ctr">
              <a:buNone/>
            </a:pPr>
            <a:r>
              <a:rPr lang="hu-HU" sz="2000" dirty="0">
                <a:solidFill>
                  <a:schemeClr val="bg1"/>
                </a:solidFill>
                <a:latin typeface="Arial" panose="020B0604020202020204" pitchFamily="34" charset="0"/>
                <a:cs typeface="Arial" panose="020B0604020202020204" pitchFamily="34" charset="0"/>
              </a:rPr>
              <a:t>Menedzser</a:t>
            </a:r>
          </a:p>
          <a:p>
            <a:pPr marL="0" indent="0" algn="ctr">
              <a:buNone/>
            </a:pPr>
            <a:r>
              <a:rPr lang="hu-HU" sz="2000" dirty="0">
                <a:solidFill>
                  <a:schemeClr val="bg1"/>
                </a:solidFill>
                <a:latin typeface="Arial" panose="020B0604020202020204" pitchFamily="34" charset="0"/>
                <a:cs typeface="Arial" panose="020B0604020202020204" pitchFamily="34" charset="0"/>
              </a:rPr>
              <a:t>„Igazi vezető típus vagy, aki mindent megszervez és irányít. Jó a kommunikációs készséged, nem riadsz meg a problémáktól. Bízol a tényekben, realista vagy és szeretsz nagy társasággal szórakozni.”</a:t>
            </a:r>
          </a:p>
        </p:txBody>
      </p:sp>
      <p:sp>
        <p:nvSpPr>
          <p:cNvPr id="2" name="Szövegdoboz 1">
            <a:extLst>
              <a:ext uri="{FF2B5EF4-FFF2-40B4-BE49-F238E27FC236}">
                <a16:creationId xmlns:a16="http://schemas.microsoft.com/office/drawing/2014/main" id="{381AF768-E775-4899-B4A3-B06E53C1381A}"/>
              </a:ext>
            </a:extLst>
          </p:cNvPr>
          <p:cNvSpPr txBox="1"/>
          <p:nvPr/>
        </p:nvSpPr>
        <p:spPr>
          <a:xfrm>
            <a:off x="263429" y="2348500"/>
            <a:ext cx="5272315" cy="1656000"/>
          </a:xfrm>
          <a:prstGeom prst="rect">
            <a:avLst/>
          </a:prstGeom>
          <a:solidFill>
            <a:srgbClr val="002060"/>
          </a:solidFill>
        </p:spPr>
        <p:txBody>
          <a:bodyPr wrap="square" rtlCol="0">
            <a:spAutoFit/>
          </a:bodyPr>
          <a:lstStyle/>
          <a:p>
            <a:pPr algn="ctr"/>
            <a:r>
              <a:rPr lang="hu-HU" sz="9600" dirty="0">
                <a:solidFill>
                  <a:schemeClr val="bg1"/>
                </a:solidFill>
                <a:latin typeface="Arial" panose="020B0604020202020204" pitchFamily="34" charset="0"/>
                <a:cs typeface="Arial" panose="020B0604020202020204" pitchFamily="34" charset="0"/>
              </a:rPr>
              <a:t>ESTJ </a:t>
            </a:r>
          </a:p>
        </p:txBody>
      </p:sp>
      <p:sp>
        <p:nvSpPr>
          <p:cNvPr id="6" name="Tartalom helye 4">
            <a:extLst>
              <a:ext uri="{FF2B5EF4-FFF2-40B4-BE49-F238E27FC236}">
                <a16:creationId xmlns:a16="http://schemas.microsoft.com/office/drawing/2014/main" id="{7ABBEF51-C434-4DB5-B243-E07B9D0A6292}"/>
              </a:ext>
            </a:extLst>
          </p:cNvPr>
          <p:cNvSpPr txBox="1">
            <a:spLocks/>
          </p:cNvSpPr>
          <p:nvPr/>
        </p:nvSpPr>
        <p:spPr>
          <a:xfrm>
            <a:off x="3672470" y="4572001"/>
            <a:ext cx="4532087" cy="1682870"/>
          </a:xfrm>
          <a:prstGeom prst="rect">
            <a:avLst/>
          </a:prstGeom>
          <a:solidFill>
            <a:schemeClr val="accent1"/>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000" dirty="0">
                <a:solidFill>
                  <a:schemeClr val="bg1"/>
                </a:solidFill>
                <a:latin typeface="Arial" panose="020B0604020202020204" pitchFamily="34" charset="0"/>
                <a:cs typeface="Arial" panose="020B0604020202020204" pitchFamily="34" charset="0"/>
              </a:rPr>
              <a:t>Parancsnok</a:t>
            </a:r>
          </a:p>
          <a:p>
            <a:pPr marL="0" indent="0" algn="ctr">
              <a:buNone/>
            </a:pPr>
            <a:r>
              <a:rPr lang="hu-HU" sz="2000" dirty="0">
                <a:solidFill>
                  <a:schemeClr val="bg1"/>
                </a:solidFill>
                <a:latin typeface="Arial" panose="020B0604020202020204" pitchFamily="34" charset="0"/>
                <a:cs typeface="Arial" panose="020B0604020202020204" pitchFamily="34" charset="0"/>
              </a:rPr>
              <a:t>„A kihívásokat keresed, soha nem unatkozol és nem riadsz meg semmitől. Az élet számodra egy harc, egy kaland. Folyamatosan fejleszted magad, nyitott vagy a kreatív ötletek iránt.”</a:t>
            </a:r>
          </a:p>
          <a:p>
            <a:pPr marL="0" indent="0" algn="ctr">
              <a:buFont typeface="Arial" panose="020B0604020202020204" pitchFamily="34" charset="0"/>
              <a:buNone/>
            </a:pPr>
            <a:endParaRPr lang="hu-HU" sz="2000" dirty="0">
              <a:solidFill>
                <a:schemeClr val="bg1"/>
              </a:solidFill>
              <a:latin typeface="Arial" panose="020B0604020202020204" pitchFamily="34" charset="0"/>
              <a:cs typeface="Arial" panose="020B0604020202020204" pitchFamily="34" charset="0"/>
            </a:endParaRPr>
          </a:p>
        </p:txBody>
      </p:sp>
      <p:sp>
        <p:nvSpPr>
          <p:cNvPr id="7" name="Szövegdoboz 6">
            <a:extLst>
              <a:ext uri="{FF2B5EF4-FFF2-40B4-BE49-F238E27FC236}">
                <a16:creationId xmlns:a16="http://schemas.microsoft.com/office/drawing/2014/main" id="{1D372DE8-79E3-4EBA-BE7E-44EBC075C686}"/>
              </a:ext>
            </a:extLst>
          </p:cNvPr>
          <p:cNvSpPr txBox="1"/>
          <p:nvPr/>
        </p:nvSpPr>
        <p:spPr>
          <a:xfrm>
            <a:off x="3578134" y="4572001"/>
            <a:ext cx="5035733" cy="1682870"/>
          </a:xfrm>
          <a:prstGeom prst="rect">
            <a:avLst/>
          </a:prstGeom>
          <a:solidFill>
            <a:srgbClr val="002060"/>
          </a:solidFill>
        </p:spPr>
        <p:txBody>
          <a:bodyPr wrap="square" rtlCol="0">
            <a:noAutofit/>
          </a:bodyPr>
          <a:lstStyle/>
          <a:p>
            <a:pPr algn="ctr"/>
            <a:r>
              <a:rPr lang="hu-HU" sz="9600" dirty="0">
                <a:solidFill>
                  <a:schemeClr val="bg1"/>
                </a:solidFill>
                <a:latin typeface="Arial" panose="020B0604020202020204" pitchFamily="34" charset="0"/>
                <a:cs typeface="Arial" panose="020B0604020202020204" pitchFamily="34" charset="0"/>
              </a:rPr>
              <a:t>ENTJ</a:t>
            </a:r>
          </a:p>
        </p:txBody>
      </p:sp>
      <p:sp>
        <p:nvSpPr>
          <p:cNvPr id="14" name="Tartalom helye 4">
            <a:extLst>
              <a:ext uri="{FF2B5EF4-FFF2-40B4-BE49-F238E27FC236}">
                <a16:creationId xmlns:a16="http://schemas.microsoft.com/office/drawing/2014/main" id="{568DE861-FCAC-4B31-9E19-A32F19457E38}"/>
              </a:ext>
            </a:extLst>
          </p:cNvPr>
          <p:cNvSpPr txBox="1">
            <a:spLocks/>
          </p:cNvSpPr>
          <p:nvPr/>
        </p:nvSpPr>
        <p:spPr>
          <a:xfrm>
            <a:off x="6312262" y="401028"/>
            <a:ext cx="5272315" cy="1610651"/>
          </a:xfrm>
          <a:prstGeom prst="rect">
            <a:avLst/>
          </a:prstGeom>
          <a:solidFill>
            <a:schemeClr val="accent1"/>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000" dirty="0">
                <a:solidFill>
                  <a:schemeClr val="bg1"/>
                </a:solidFill>
                <a:latin typeface="Arial" panose="020B0604020202020204" pitchFamily="34" charset="0"/>
                <a:cs typeface="Arial" panose="020B0604020202020204" pitchFamily="34" charset="0"/>
              </a:rPr>
              <a:t>Rendőr</a:t>
            </a:r>
          </a:p>
          <a:p>
            <a:pPr marL="0" indent="0" algn="ctr">
              <a:buNone/>
            </a:pPr>
            <a:r>
              <a:rPr lang="hu-HU" sz="2000" dirty="0">
                <a:solidFill>
                  <a:schemeClr val="bg1"/>
                </a:solidFill>
                <a:latin typeface="Arial" panose="020B0604020202020204" pitchFamily="34" charset="0"/>
                <a:cs typeface="Arial" panose="020B0604020202020204" pitchFamily="34" charset="0"/>
              </a:rPr>
              <a:t>„Még a </a:t>
            </a:r>
            <a:r>
              <a:rPr lang="hu-HU" sz="2000" dirty="0" err="1">
                <a:solidFill>
                  <a:schemeClr val="bg1"/>
                </a:solidFill>
                <a:latin typeface="Arial" panose="020B0604020202020204" pitchFamily="34" charset="0"/>
                <a:cs typeface="Arial" panose="020B0604020202020204" pitchFamily="34" charset="0"/>
              </a:rPr>
              <a:t>legstresszesebb</a:t>
            </a:r>
            <a:r>
              <a:rPr lang="hu-HU" sz="2000" dirty="0">
                <a:solidFill>
                  <a:schemeClr val="bg1"/>
                </a:solidFill>
                <a:latin typeface="Arial" panose="020B0604020202020204" pitchFamily="34" charset="0"/>
                <a:cs typeface="Arial" panose="020B0604020202020204" pitchFamily="34" charset="0"/>
              </a:rPr>
              <a:t> szituációban is hideg fejjel gondolkodsz, aktív és sportos alkat vagy. Folyamatosan próbálgatod a határaidat, azt, hogy meddig bírod. Számodra nem a részvétel, hanem a győzelem a fontos.”</a:t>
            </a:r>
          </a:p>
          <a:p>
            <a:pPr marL="0" indent="0" algn="ctr">
              <a:buFont typeface="Arial" panose="020B0604020202020204" pitchFamily="34" charset="0"/>
              <a:buNone/>
            </a:pPr>
            <a:endParaRPr lang="hu-HU" sz="2000" dirty="0">
              <a:solidFill>
                <a:schemeClr val="bg1"/>
              </a:solidFill>
              <a:latin typeface="Arial" panose="020B0604020202020204" pitchFamily="34" charset="0"/>
              <a:cs typeface="Arial" panose="020B0604020202020204" pitchFamily="34" charset="0"/>
            </a:endParaRPr>
          </a:p>
        </p:txBody>
      </p:sp>
      <p:sp>
        <p:nvSpPr>
          <p:cNvPr id="15" name="Szövegdoboz 14">
            <a:extLst>
              <a:ext uri="{FF2B5EF4-FFF2-40B4-BE49-F238E27FC236}">
                <a16:creationId xmlns:a16="http://schemas.microsoft.com/office/drawing/2014/main" id="{FB25CEA6-FC0A-4233-8568-F195FAFDC27F}"/>
              </a:ext>
            </a:extLst>
          </p:cNvPr>
          <p:cNvSpPr txBox="1"/>
          <p:nvPr/>
        </p:nvSpPr>
        <p:spPr>
          <a:xfrm>
            <a:off x="6305004" y="371072"/>
            <a:ext cx="5272315" cy="1656000"/>
          </a:xfrm>
          <a:prstGeom prst="rect">
            <a:avLst/>
          </a:prstGeom>
          <a:solidFill>
            <a:srgbClr val="002060"/>
          </a:solidFill>
        </p:spPr>
        <p:txBody>
          <a:bodyPr wrap="square" rtlCol="0">
            <a:noAutofit/>
          </a:bodyPr>
          <a:lstStyle/>
          <a:p>
            <a:pPr algn="ctr"/>
            <a:r>
              <a:rPr lang="hu-HU" sz="9600" dirty="0">
                <a:solidFill>
                  <a:schemeClr val="bg1"/>
                </a:solidFill>
                <a:latin typeface="Arial" panose="020B0604020202020204" pitchFamily="34" charset="0"/>
                <a:cs typeface="Arial" panose="020B0604020202020204" pitchFamily="34" charset="0"/>
              </a:rPr>
              <a:t>ESTP</a:t>
            </a:r>
          </a:p>
        </p:txBody>
      </p:sp>
      <p:sp>
        <p:nvSpPr>
          <p:cNvPr id="16" name="Tartalom helye 4">
            <a:extLst>
              <a:ext uri="{FF2B5EF4-FFF2-40B4-BE49-F238E27FC236}">
                <a16:creationId xmlns:a16="http://schemas.microsoft.com/office/drawing/2014/main" id="{DA257793-8EBE-468E-9438-5EFDDCA5FF8E}"/>
              </a:ext>
            </a:extLst>
          </p:cNvPr>
          <p:cNvSpPr txBox="1">
            <a:spLocks/>
          </p:cNvSpPr>
          <p:nvPr/>
        </p:nvSpPr>
        <p:spPr>
          <a:xfrm>
            <a:off x="415829" y="420915"/>
            <a:ext cx="5119915" cy="1480456"/>
          </a:xfrm>
          <a:prstGeom prst="rect">
            <a:avLst/>
          </a:prstGeom>
          <a:solidFill>
            <a:schemeClr val="accent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000" dirty="0">
                <a:solidFill>
                  <a:schemeClr val="bg1"/>
                </a:solidFill>
                <a:latin typeface="Arial" panose="020B0604020202020204" pitchFamily="34" charset="0"/>
                <a:cs typeface="Arial" panose="020B0604020202020204" pitchFamily="34" charset="0"/>
              </a:rPr>
              <a:t>Tanár</a:t>
            </a:r>
          </a:p>
          <a:p>
            <a:pPr marL="0" indent="0" algn="ctr">
              <a:buNone/>
            </a:pPr>
            <a:r>
              <a:rPr lang="hu-HU" sz="2000" dirty="0">
                <a:solidFill>
                  <a:schemeClr val="bg1"/>
                </a:solidFill>
                <a:latin typeface="Arial" panose="020B0604020202020204" pitchFamily="34" charset="0"/>
                <a:cs typeface="Arial" panose="020B0604020202020204" pitchFamily="34" charset="0"/>
              </a:rPr>
              <a:t>„Kedves vagy és törődő, igyekszel mindenkinek segíteni. Független szellemed sokak számára vonzó, érdekelnek a világ dolgai, szeretsz olvasni és információkat átadni. Közel állsz a szeretteidhez.”</a:t>
            </a:r>
          </a:p>
        </p:txBody>
      </p:sp>
      <p:sp>
        <p:nvSpPr>
          <p:cNvPr id="17" name="Szövegdoboz 16">
            <a:extLst>
              <a:ext uri="{FF2B5EF4-FFF2-40B4-BE49-F238E27FC236}">
                <a16:creationId xmlns:a16="http://schemas.microsoft.com/office/drawing/2014/main" id="{24309C3F-B804-445B-8CC2-D2A5D477CF61}"/>
              </a:ext>
            </a:extLst>
          </p:cNvPr>
          <p:cNvSpPr txBox="1"/>
          <p:nvPr/>
        </p:nvSpPr>
        <p:spPr>
          <a:xfrm>
            <a:off x="263429" y="371072"/>
            <a:ext cx="5272315" cy="1656000"/>
          </a:xfrm>
          <a:prstGeom prst="rect">
            <a:avLst/>
          </a:prstGeom>
          <a:solidFill>
            <a:srgbClr val="002060"/>
          </a:solidFill>
        </p:spPr>
        <p:txBody>
          <a:bodyPr wrap="square" rtlCol="0">
            <a:spAutoFit/>
          </a:bodyPr>
          <a:lstStyle/>
          <a:p>
            <a:pPr algn="ctr"/>
            <a:r>
              <a:rPr lang="hu-HU" sz="9600" dirty="0">
                <a:solidFill>
                  <a:schemeClr val="bg1"/>
                </a:solidFill>
                <a:latin typeface="Arial" panose="020B0604020202020204" pitchFamily="34" charset="0"/>
                <a:cs typeface="Arial" panose="020B0604020202020204" pitchFamily="34" charset="0"/>
              </a:rPr>
              <a:t>ESFJ</a:t>
            </a:r>
          </a:p>
        </p:txBody>
      </p:sp>
      <p:sp>
        <p:nvSpPr>
          <p:cNvPr id="3" name="Nyíl: lefelé mutató 2">
            <a:hlinkClick r:id="rId2" action="ppaction://hlinksldjump"/>
            <a:extLst>
              <a:ext uri="{FF2B5EF4-FFF2-40B4-BE49-F238E27FC236}">
                <a16:creationId xmlns:a16="http://schemas.microsoft.com/office/drawing/2014/main" id="{24E6CFED-B06F-4853-B202-AE3EFC9B2779}"/>
              </a:ext>
            </a:extLst>
          </p:cNvPr>
          <p:cNvSpPr/>
          <p:nvPr/>
        </p:nvSpPr>
        <p:spPr>
          <a:xfrm>
            <a:off x="11276876" y="4453649"/>
            <a:ext cx="690880" cy="20116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latin typeface="Arial" panose="020B0604020202020204" pitchFamily="34" charset="0"/>
                <a:cs typeface="Arial" panose="020B0604020202020204" pitchFamily="34" charset="0"/>
              </a:rPr>
              <a:t>Tovább</a:t>
            </a:r>
          </a:p>
        </p:txBody>
      </p:sp>
      <p:sp>
        <p:nvSpPr>
          <p:cNvPr id="20" name="Tartalom helye 4">
            <a:extLst>
              <a:ext uri="{FF2B5EF4-FFF2-40B4-BE49-F238E27FC236}">
                <a16:creationId xmlns:a16="http://schemas.microsoft.com/office/drawing/2014/main" id="{1A7CA6B3-E717-42B2-AE3B-6527F0D3311E}"/>
              </a:ext>
            </a:extLst>
          </p:cNvPr>
          <p:cNvSpPr txBox="1">
            <a:spLocks/>
          </p:cNvSpPr>
          <p:nvPr/>
        </p:nvSpPr>
        <p:spPr>
          <a:xfrm>
            <a:off x="6312262" y="2436065"/>
            <a:ext cx="5257801" cy="1360623"/>
          </a:xfrm>
          <a:prstGeom prst="rect">
            <a:avLst/>
          </a:prstGeom>
          <a:solidFill>
            <a:schemeClr val="accent1"/>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000" dirty="0">
                <a:solidFill>
                  <a:schemeClr val="bg1"/>
                </a:solidFill>
                <a:latin typeface="Arial" panose="020B0604020202020204" pitchFamily="34" charset="0"/>
                <a:cs typeface="Arial" panose="020B0604020202020204" pitchFamily="34" charset="0"/>
              </a:rPr>
              <a:t>Gyógyító</a:t>
            </a:r>
          </a:p>
          <a:p>
            <a:pPr marL="0" indent="0" algn="ctr">
              <a:buNone/>
            </a:pPr>
            <a:r>
              <a:rPr lang="hu-HU" sz="2000" dirty="0">
                <a:solidFill>
                  <a:schemeClr val="bg1"/>
                </a:solidFill>
                <a:latin typeface="Arial" panose="020B0604020202020204" pitchFamily="34" charset="0"/>
                <a:cs typeface="Arial" panose="020B0604020202020204" pitchFamily="34" charset="0"/>
              </a:rPr>
              <a:t>„Igazi álmodozó vagy, aki elvágyik ebből a világból. Fontos számodra a belső harmóniád, illetve az, hogy elégedett legyél önmagaddal. Sokszor elveszíted az idő- és a valóságérzékelésed.”</a:t>
            </a:r>
          </a:p>
        </p:txBody>
      </p:sp>
      <p:sp>
        <p:nvSpPr>
          <p:cNvPr id="21" name="Szövegdoboz 20">
            <a:extLst>
              <a:ext uri="{FF2B5EF4-FFF2-40B4-BE49-F238E27FC236}">
                <a16:creationId xmlns:a16="http://schemas.microsoft.com/office/drawing/2014/main" id="{0050145D-493D-4810-967A-452A7A28A0D6}"/>
              </a:ext>
            </a:extLst>
          </p:cNvPr>
          <p:cNvSpPr txBox="1"/>
          <p:nvPr/>
        </p:nvSpPr>
        <p:spPr>
          <a:xfrm>
            <a:off x="6312262" y="2348500"/>
            <a:ext cx="5272315" cy="1656000"/>
          </a:xfrm>
          <a:prstGeom prst="rect">
            <a:avLst/>
          </a:prstGeom>
          <a:solidFill>
            <a:srgbClr val="002060"/>
          </a:solidFill>
        </p:spPr>
        <p:txBody>
          <a:bodyPr wrap="square" rtlCol="0">
            <a:spAutoFit/>
          </a:bodyPr>
          <a:lstStyle/>
          <a:p>
            <a:pPr algn="ctr"/>
            <a:r>
              <a:rPr lang="hu-HU" sz="8800" dirty="0">
                <a:solidFill>
                  <a:schemeClr val="bg1"/>
                </a:solidFill>
                <a:latin typeface="Arial" panose="020B0604020202020204" pitchFamily="34" charset="0"/>
                <a:cs typeface="Arial" panose="020B0604020202020204" pitchFamily="34" charset="0"/>
              </a:rPr>
              <a:t>INFP</a:t>
            </a:r>
          </a:p>
        </p:txBody>
      </p:sp>
      <p:sp>
        <p:nvSpPr>
          <p:cNvPr id="18" name="Szövegdoboz 17">
            <a:hlinkClick r:id="rId3"/>
            <a:extLst>
              <a:ext uri="{FF2B5EF4-FFF2-40B4-BE49-F238E27FC236}">
                <a16:creationId xmlns:a16="http://schemas.microsoft.com/office/drawing/2014/main" id="{A60FF703-E9F1-402E-8169-45D4FAF5029D}"/>
              </a:ext>
            </a:extLst>
          </p:cNvPr>
          <p:cNvSpPr txBox="1"/>
          <p:nvPr/>
        </p:nvSpPr>
        <p:spPr>
          <a:xfrm>
            <a:off x="0" y="6077527"/>
            <a:ext cx="4636655" cy="757133"/>
          </a:xfrm>
          <a:prstGeom prst="rect">
            <a:avLst/>
          </a:prstGeom>
          <a:solidFill>
            <a:schemeClr val="accent6"/>
          </a:solidFill>
        </p:spPr>
        <p:txBody>
          <a:bodyPr wrap="square" rtlCol="0">
            <a:spAutoFit/>
          </a:bodyPr>
          <a:lstStyle/>
          <a:p>
            <a:pPr algn="ctr"/>
            <a:r>
              <a:rPr lang="hu-HU" sz="1400" dirty="0">
                <a:latin typeface="Arial" panose="020B0604020202020204" pitchFamily="34" charset="0"/>
                <a:cs typeface="Arial" panose="020B0604020202020204" pitchFamily="34" charset="0"/>
              </a:rPr>
              <a:t>A teszt forrása: </a:t>
            </a:r>
            <a:r>
              <a:rPr lang="hu-HU" sz="1400" dirty="0">
                <a:latin typeface="Arial" panose="020B0604020202020204" pitchFamily="34" charset="0"/>
                <a:cs typeface="Arial" panose="020B0604020202020204" pitchFamily="34" charset="0"/>
              </a:rPr>
              <a:t>http://zoldujsag.hu/valaszolj-negy-kerdesre-es-tudd-meg-melyik-szemelyisegtipusba-tartozol-118769</a:t>
            </a:r>
            <a:endParaRPr lang="hu-H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2186239"/>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2" restart="whenNotActive" fill="hold" evtFilter="cancelBubble" nodeType="interactiveSeq">
                <p:stCondLst>
                  <p:cond evt="onClick" delay="0">
                    <p:tgtEl>
                      <p:spTgt spid="17"/>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7" restart="whenNotActive" fill="hold" evtFilter="cancelBubble" nodeType="interactiveSeq">
                <p:stCondLst>
                  <p:cond evt="onClick" delay="0">
                    <p:tgtEl>
                      <p:spTgt spid="15"/>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2" grpId="0" animBg="1"/>
      <p:bldP spid="7" grpId="0" animBg="1"/>
      <p:bldP spid="15" grpId="0" animBg="1"/>
      <p:bldP spid="17"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artalom helye 4">
            <a:extLst>
              <a:ext uri="{FF2B5EF4-FFF2-40B4-BE49-F238E27FC236}">
                <a16:creationId xmlns:a16="http://schemas.microsoft.com/office/drawing/2014/main" id="{F672D95E-74E2-45FC-A707-6C472DEFB9C3}"/>
              </a:ext>
            </a:extLst>
          </p:cNvPr>
          <p:cNvSpPr txBox="1">
            <a:spLocks/>
          </p:cNvSpPr>
          <p:nvPr/>
        </p:nvSpPr>
        <p:spPr>
          <a:xfrm>
            <a:off x="6396609" y="410916"/>
            <a:ext cx="5272315" cy="1517695"/>
          </a:xfrm>
          <a:prstGeom prst="rect">
            <a:avLst/>
          </a:prstGeom>
          <a:solidFill>
            <a:schemeClr val="accent1"/>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000" dirty="0">
                <a:solidFill>
                  <a:schemeClr val="bg1"/>
                </a:solidFill>
                <a:latin typeface="Arial" panose="020B0604020202020204" pitchFamily="34" charset="0"/>
                <a:cs typeface="Arial" panose="020B0604020202020204" pitchFamily="34" charset="0"/>
              </a:rPr>
              <a:t>Feltaláló</a:t>
            </a:r>
          </a:p>
          <a:p>
            <a:pPr marL="0" indent="0" algn="ctr">
              <a:buNone/>
            </a:pPr>
            <a:r>
              <a:rPr lang="hu-HU" sz="2000" dirty="0">
                <a:solidFill>
                  <a:schemeClr val="bg1"/>
                </a:solidFill>
                <a:latin typeface="Arial" panose="020B0604020202020204" pitchFamily="34" charset="0"/>
                <a:cs typeface="Arial" panose="020B0604020202020204" pitchFamily="34" charset="0"/>
              </a:rPr>
              <a:t>„Mindig van egy jó ötleted, folyamatosan gondolatok cikáznak a fejedben. Kreatív vagy és nagyon könnyen alkalmazkodsz még a legzordabb körülményekhez is. Rengeteg szakmát kipróbálsz, és állandóan több dolgot csinálsz egyszerre.”</a:t>
            </a:r>
          </a:p>
          <a:p>
            <a:pPr marL="0" indent="0" algn="ctr">
              <a:buFont typeface="Arial" panose="020B0604020202020204" pitchFamily="34" charset="0"/>
              <a:buNone/>
            </a:pPr>
            <a:endParaRPr lang="hu-HU" sz="2000" dirty="0">
              <a:solidFill>
                <a:schemeClr val="bg1"/>
              </a:solidFill>
              <a:latin typeface="Arial" panose="020B0604020202020204" pitchFamily="34" charset="0"/>
              <a:cs typeface="Arial" panose="020B0604020202020204" pitchFamily="34" charset="0"/>
            </a:endParaRPr>
          </a:p>
        </p:txBody>
      </p:sp>
      <p:sp>
        <p:nvSpPr>
          <p:cNvPr id="10" name="Tartalom helye 4">
            <a:extLst>
              <a:ext uri="{FF2B5EF4-FFF2-40B4-BE49-F238E27FC236}">
                <a16:creationId xmlns:a16="http://schemas.microsoft.com/office/drawing/2014/main" id="{39B177FF-C2EF-4CEC-BA48-1441A133DFCE}"/>
              </a:ext>
            </a:extLst>
          </p:cNvPr>
          <p:cNvSpPr txBox="1">
            <a:spLocks/>
          </p:cNvSpPr>
          <p:nvPr/>
        </p:nvSpPr>
        <p:spPr>
          <a:xfrm>
            <a:off x="565783" y="2298514"/>
            <a:ext cx="5257801" cy="1569660"/>
          </a:xfrm>
          <a:prstGeom prst="rect">
            <a:avLst/>
          </a:prstGeom>
          <a:solidFill>
            <a:schemeClr val="accent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000" dirty="0">
                <a:solidFill>
                  <a:schemeClr val="bg1"/>
                </a:solidFill>
                <a:latin typeface="Arial" panose="020B0604020202020204" pitchFamily="34" charset="0"/>
                <a:cs typeface="Arial" panose="020B0604020202020204" pitchFamily="34" charset="0"/>
              </a:rPr>
              <a:t>Ellenőr</a:t>
            </a:r>
          </a:p>
          <a:p>
            <a:pPr marL="0" indent="0" algn="ctr">
              <a:buNone/>
            </a:pPr>
            <a:r>
              <a:rPr lang="hu-HU" sz="2000" dirty="0">
                <a:solidFill>
                  <a:schemeClr val="bg1"/>
                </a:solidFill>
                <a:latin typeface="Arial" panose="020B0604020202020204" pitchFamily="34" charset="0"/>
                <a:cs typeface="Arial" panose="020B0604020202020204" pitchFamily="34" charset="0"/>
              </a:rPr>
              <a:t>„Szereted kézben tartani a dolgokat. Céltudatos vagy, de az odáig vezető út is érdekel. Tisztán élsz, arra törekszel, hogy mindenki elégedett legyen veled. A harmónia fontos számodra.”</a:t>
            </a:r>
          </a:p>
        </p:txBody>
      </p:sp>
      <p:sp>
        <p:nvSpPr>
          <p:cNvPr id="11" name="Szövegdoboz 10">
            <a:extLst>
              <a:ext uri="{FF2B5EF4-FFF2-40B4-BE49-F238E27FC236}">
                <a16:creationId xmlns:a16="http://schemas.microsoft.com/office/drawing/2014/main" id="{01C70DEF-E36F-4267-9A61-2B8B621496C3}"/>
              </a:ext>
            </a:extLst>
          </p:cNvPr>
          <p:cNvSpPr txBox="1"/>
          <p:nvPr/>
        </p:nvSpPr>
        <p:spPr>
          <a:xfrm>
            <a:off x="6378300" y="329456"/>
            <a:ext cx="5292000" cy="1656000"/>
          </a:xfrm>
          <a:prstGeom prst="rect">
            <a:avLst/>
          </a:prstGeom>
          <a:solidFill>
            <a:srgbClr val="002060"/>
          </a:solidFill>
        </p:spPr>
        <p:txBody>
          <a:bodyPr wrap="square" rtlCol="0">
            <a:spAutoFit/>
          </a:bodyPr>
          <a:lstStyle/>
          <a:p>
            <a:pPr algn="ctr"/>
            <a:r>
              <a:rPr lang="hu-HU" sz="9600" dirty="0">
                <a:solidFill>
                  <a:schemeClr val="bg1"/>
                </a:solidFill>
                <a:latin typeface="Arial" panose="020B0604020202020204" pitchFamily="34" charset="0"/>
                <a:cs typeface="Arial" panose="020B0604020202020204" pitchFamily="34" charset="0"/>
              </a:rPr>
              <a:t>ENTP</a:t>
            </a:r>
          </a:p>
        </p:txBody>
      </p:sp>
      <p:sp>
        <p:nvSpPr>
          <p:cNvPr id="12" name="Tartalom helye 4">
            <a:extLst>
              <a:ext uri="{FF2B5EF4-FFF2-40B4-BE49-F238E27FC236}">
                <a16:creationId xmlns:a16="http://schemas.microsoft.com/office/drawing/2014/main" id="{F97E0807-5BFD-419D-8608-E4729F539F52}"/>
              </a:ext>
            </a:extLst>
          </p:cNvPr>
          <p:cNvSpPr txBox="1">
            <a:spLocks/>
          </p:cNvSpPr>
          <p:nvPr/>
        </p:nvSpPr>
        <p:spPr>
          <a:xfrm>
            <a:off x="531585" y="359047"/>
            <a:ext cx="5272315" cy="1480456"/>
          </a:xfrm>
          <a:prstGeom prst="rect">
            <a:avLst/>
          </a:prstGeom>
          <a:solidFill>
            <a:schemeClr val="accent1"/>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000" dirty="0">
                <a:solidFill>
                  <a:schemeClr val="bg1"/>
                </a:solidFill>
                <a:latin typeface="Arial" panose="020B0604020202020204" pitchFamily="34" charset="0"/>
                <a:cs typeface="Arial" panose="020B0604020202020204" pitchFamily="34" charset="0"/>
              </a:rPr>
              <a:t>Mentor</a:t>
            </a:r>
          </a:p>
          <a:p>
            <a:pPr marL="0" indent="0" algn="ctr">
              <a:buNone/>
            </a:pPr>
            <a:r>
              <a:rPr lang="hu-HU" sz="2000" dirty="0">
                <a:solidFill>
                  <a:schemeClr val="bg1"/>
                </a:solidFill>
                <a:latin typeface="Arial" panose="020B0604020202020204" pitchFamily="34" charset="0"/>
                <a:cs typeface="Arial" panose="020B0604020202020204" pitchFamily="34" charset="0"/>
              </a:rPr>
              <a:t>„Szíveden viseled mások sorsát, emocionális vagy és jó a beszélőkéd. Azonnal megérzed, ki milyen hangulatban van, még a legapróbb bizonytalanság sem maradhat titokban előtted.”</a:t>
            </a:r>
          </a:p>
        </p:txBody>
      </p:sp>
      <p:sp>
        <p:nvSpPr>
          <p:cNvPr id="13" name="Szövegdoboz 12">
            <a:extLst>
              <a:ext uri="{FF2B5EF4-FFF2-40B4-BE49-F238E27FC236}">
                <a16:creationId xmlns:a16="http://schemas.microsoft.com/office/drawing/2014/main" id="{753EEF82-23BA-4AB5-84E9-ED53CD01CE2C}"/>
              </a:ext>
            </a:extLst>
          </p:cNvPr>
          <p:cNvSpPr txBox="1"/>
          <p:nvPr/>
        </p:nvSpPr>
        <p:spPr>
          <a:xfrm>
            <a:off x="531584" y="329456"/>
            <a:ext cx="5292000" cy="1656000"/>
          </a:xfrm>
          <a:prstGeom prst="rect">
            <a:avLst/>
          </a:prstGeom>
          <a:solidFill>
            <a:srgbClr val="002060"/>
          </a:solidFill>
        </p:spPr>
        <p:txBody>
          <a:bodyPr wrap="square" rtlCol="0">
            <a:spAutoFit/>
          </a:bodyPr>
          <a:lstStyle/>
          <a:p>
            <a:pPr algn="ctr"/>
            <a:r>
              <a:rPr lang="hu-HU" sz="8800" dirty="0">
                <a:solidFill>
                  <a:schemeClr val="bg1"/>
                </a:solidFill>
                <a:latin typeface="Arial" panose="020B0604020202020204" pitchFamily="34" charset="0"/>
                <a:cs typeface="Arial" panose="020B0604020202020204" pitchFamily="34" charset="0"/>
              </a:rPr>
              <a:t>ENFJ</a:t>
            </a:r>
          </a:p>
        </p:txBody>
      </p:sp>
      <p:sp>
        <p:nvSpPr>
          <p:cNvPr id="19" name="Tartalom helye 4">
            <a:extLst>
              <a:ext uri="{FF2B5EF4-FFF2-40B4-BE49-F238E27FC236}">
                <a16:creationId xmlns:a16="http://schemas.microsoft.com/office/drawing/2014/main" id="{7AB66B2B-0A53-41AC-9738-6B2CB3EFD16C}"/>
              </a:ext>
            </a:extLst>
          </p:cNvPr>
          <p:cNvSpPr txBox="1">
            <a:spLocks/>
          </p:cNvSpPr>
          <p:nvPr/>
        </p:nvSpPr>
        <p:spPr>
          <a:xfrm>
            <a:off x="6402614" y="2247943"/>
            <a:ext cx="5257801" cy="1569660"/>
          </a:xfrm>
          <a:prstGeom prst="rect">
            <a:avLst/>
          </a:prstGeom>
          <a:solidFill>
            <a:schemeClr val="accent1"/>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000" dirty="0">
                <a:solidFill>
                  <a:schemeClr val="bg1"/>
                </a:solidFill>
                <a:latin typeface="Arial" panose="020B0604020202020204" pitchFamily="34" charset="0"/>
                <a:cs typeface="Arial" panose="020B0604020202020204" pitchFamily="34" charset="0"/>
              </a:rPr>
              <a:t>Ezermester</a:t>
            </a:r>
          </a:p>
          <a:p>
            <a:pPr marL="0" indent="0" algn="ctr">
              <a:buNone/>
            </a:pPr>
            <a:r>
              <a:rPr lang="hu-HU" sz="2000" dirty="0">
                <a:solidFill>
                  <a:schemeClr val="bg1"/>
                </a:solidFill>
                <a:latin typeface="Arial" panose="020B0604020202020204" pitchFamily="34" charset="0"/>
                <a:cs typeface="Arial" panose="020B0604020202020204" pitchFamily="34" charset="0"/>
              </a:rPr>
              <a:t>„Nagyon praktikusan működik az agyad, inkább kétszer átgondolsz valamit, nehogy rosszul dönts. Az érzelmeidet képes vagy kizárni, objektíven szemléled azt, ami a világban és </a:t>
            </a:r>
            <a:r>
              <a:rPr lang="hu-HU" sz="2000" dirty="0" err="1">
                <a:solidFill>
                  <a:schemeClr val="bg1"/>
                </a:solidFill>
                <a:latin typeface="Arial" panose="020B0604020202020204" pitchFamily="34" charset="0"/>
                <a:cs typeface="Arial" panose="020B0604020202020204" pitchFamily="34" charset="0"/>
              </a:rPr>
              <a:t>körülötted</a:t>
            </a:r>
            <a:r>
              <a:rPr lang="hu-HU" sz="2000" dirty="0">
                <a:solidFill>
                  <a:schemeClr val="bg1"/>
                </a:solidFill>
                <a:latin typeface="Arial" panose="020B0604020202020204" pitchFamily="34" charset="0"/>
                <a:cs typeface="Arial" panose="020B0604020202020204" pitchFamily="34" charset="0"/>
              </a:rPr>
              <a:t> történik. Szeretsz alkotni, barkácsolni.”</a:t>
            </a:r>
          </a:p>
        </p:txBody>
      </p:sp>
      <p:sp>
        <p:nvSpPr>
          <p:cNvPr id="18" name="Szövegdoboz 17">
            <a:extLst>
              <a:ext uri="{FF2B5EF4-FFF2-40B4-BE49-F238E27FC236}">
                <a16:creationId xmlns:a16="http://schemas.microsoft.com/office/drawing/2014/main" id="{4BC8359C-2FFD-47D3-9999-9B8BF0C9F2C0}"/>
              </a:ext>
            </a:extLst>
          </p:cNvPr>
          <p:cNvSpPr txBox="1"/>
          <p:nvPr/>
        </p:nvSpPr>
        <p:spPr>
          <a:xfrm>
            <a:off x="6378300" y="2239996"/>
            <a:ext cx="5292000" cy="1656000"/>
          </a:xfrm>
          <a:prstGeom prst="rect">
            <a:avLst/>
          </a:prstGeom>
          <a:solidFill>
            <a:srgbClr val="002060"/>
          </a:solidFill>
        </p:spPr>
        <p:txBody>
          <a:bodyPr wrap="square" rtlCol="0">
            <a:spAutoFit/>
          </a:bodyPr>
          <a:lstStyle/>
          <a:p>
            <a:pPr algn="ctr"/>
            <a:r>
              <a:rPr lang="hu-HU" sz="9600" dirty="0">
                <a:solidFill>
                  <a:schemeClr val="bg1"/>
                </a:solidFill>
                <a:latin typeface="Arial" panose="020B0604020202020204" pitchFamily="34" charset="0"/>
                <a:cs typeface="Arial" panose="020B0604020202020204" pitchFamily="34" charset="0"/>
              </a:rPr>
              <a:t>ISTP</a:t>
            </a:r>
          </a:p>
        </p:txBody>
      </p:sp>
      <p:sp>
        <p:nvSpPr>
          <p:cNvPr id="9" name="Szövegdoboz 8">
            <a:extLst>
              <a:ext uri="{FF2B5EF4-FFF2-40B4-BE49-F238E27FC236}">
                <a16:creationId xmlns:a16="http://schemas.microsoft.com/office/drawing/2014/main" id="{05C9092E-D0D7-4579-A9AD-E99A666EA73A}"/>
              </a:ext>
            </a:extLst>
          </p:cNvPr>
          <p:cNvSpPr txBox="1"/>
          <p:nvPr/>
        </p:nvSpPr>
        <p:spPr>
          <a:xfrm>
            <a:off x="531584" y="2239995"/>
            <a:ext cx="5292000" cy="1656000"/>
          </a:xfrm>
          <a:prstGeom prst="rect">
            <a:avLst/>
          </a:prstGeom>
          <a:solidFill>
            <a:srgbClr val="002060"/>
          </a:solidFill>
        </p:spPr>
        <p:txBody>
          <a:bodyPr wrap="square" rtlCol="0">
            <a:spAutoFit/>
          </a:bodyPr>
          <a:lstStyle/>
          <a:p>
            <a:pPr algn="ctr"/>
            <a:r>
              <a:rPr lang="hu-HU" sz="9600" dirty="0">
                <a:solidFill>
                  <a:schemeClr val="bg1"/>
                </a:solidFill>
                <a:latin typeface="Arial" panose="020B0604020202020204" pitchFamily="34" charset="0"/>
                <a:cs typeface="Arial" panose="020B0604020202020204" pitchFamily="34" charset="0"/>
              </a:rPr>
              <a:t>ISTJ</a:t>
            </a:r>
          </a:p>
        </p:txBody>
      </p:sp>
      <p:sp>
        <p:nvSpPr>
          <p:cNvPr id="3" name="Nyíl: lefelé mutató 2">
            <a:hlinkClick r:id="rId2" action="ppaction://hlinksldjump"/>
            <a:extLst>
              <a:ext uri="{FF2B5EF4-FFF2-40B4-BE49-F238E27FC236}">
                <a16:creationId xmlns:a16="http://schemas.microsoft.com/office/drawing/2014/main" id="{24E6CFED-B06F-4853-B202-AE3EFC9B2779}"/>
              </a:ext>
            </a:extLst>
          </p:cNvPr>
          <p:cNvSpPr/>
          <p:nvPr/>
        </p:nvSpPr>
        <p:spPr>
          <a:xfrm>
            <a:off x="5750560" y="4769956"/>
            <a:ext cx="690880" cy="20116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latin typeface="Arial" panose="020B0604020202020204" pitchFamily="34" charset="0"/>
                <a:cs typeface="Arial" panose="020B0604020202020204" pitchFamily="34" charset="0"/>
              </a:rPr>
              <a:t>Tovább</a:t>
            </a:r>
          </a:p>
        </p:txBody>
      </p:sp>
      <p:sp>
        <p:nvSpPr>
          <p:cNvPr id="23" name="Tartalom helye 4">
            <a:extLst>
              <a:ext uri="{FF2B5EF4-FFF2-40B4-BE49-F238E27FC236}">
                <a16:creationId xmlns:a16="http://schemas.microsoft.com/office/drawing/2014/main" id="{12FBD8A0-0BD5-448E-85B8-4E7A70B7BB14}"/>
              </a:ext>
            </a:extLst>
          </p:cNvPr>
          <p:cNvSpPr txBox="1">
            <a:spLocks/>
          </p:cNvSpPr>
          <p:nvPr/>
        </p:nvSpPr>
        <p:spPr>
          <a:xfrm>
            <a:off x="6402614" y="4172225"/>
            <a:ext cx="5257801" cy="1612621"/>
          </a:xfrm>
          <a:prstGeom prst="rect">
            <a:avLst/>
          </a:prstGeom>
          <a:solidFill>
            <a:schemeClr val="accent1"/>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000" dirty="0">
                <a:solidFill>
                  <a:schemeClr val="bg1"/>
                </a:solidFill>
                <a:latin typeface="Arial" panose="020B0604020202020204" pitchFamily="34" charset="0"/>
                <a:cs typeface="Arial" panose="020B0604020202020204" pitchFamily="34" charset="0"/>
              </a:rPr>
              <a:t>Védelmező</a:t>
            </a:r>
          </a:p>
          <a:p>
            <a:pPr marL="0" indent="0" algn="ctr">
              <a:buNone/>
            </a:pPr>
            <a:r>
              <a:rPr lang="hu-HU" sz="2000" dirty="0">
                <a:solidFill>
                  <a:schemeClr val="bg1"/>
                </a:solidFill>
                <a:latin typeface="Arial" panose="020B0604020202020204" pitchFamily="34" charset="0"/>
                <a:cs typeface="Arial" panose="020B0604020202020204" pitchFamily="34" charset="0"/>
              </a:rPr>
              <a:t>„Nem csak magadat, másokat is szívesen védelmezel. A szükségben szenvedőktől soha nem kérsz a segítségedért cserébe semmit. Jó szíved van, akinek csak lehet, adsz egy mosolyt, pénzt kölcsönbe, akármit.”</a:t>
            </a:r>
          </a:p>
        </p:txBody>
      </p:sp>
      <p:sp>
        <p:nvSpPr>
          <p:cNvPr id="21" name="Szövegdoboz 20">
            <a:extLst>
              <a:ext uri="{FF2B5EF4-FFF2-40B4-BE49-F238E27FC236}">
                <a16:creationId xmlns:a16="http://schemas.microsoft.com/office/drawing/2014/main" id="{9917E8ED-4170-4073-8ABE-D22595FC1262}"/>
              </a:ext>
            </a:extLst>
          </p:cNvPr>
          <p:cNvSpPr txBox="1"/>
          <p:nvPr/>
        </p:nvSpPr>
        <p:spPr>
          <a:xfrm>
            <a:off x="6378300" y="4150535"/>
            <a:ext cx="5292000" cy="1656000"/>
          </a:xfrm>
          <a:prstGeom prst="rect">
            <a:avLst/>
          </a:prstGeom>
          <a:solidFill>
            <a:srgbClr val="002060"/>
          </a:solidFill>
        </p:spPr>
        <p:txBody>
          <a:bodyPr wrap="square" rtlCol="0">
            <a:spAutoFit/>
          </a:bodyPr>
          <a:lstStyle/>
          <a:p>
            <a:pPr algn="ctr"/>
            <a:r>
              <a:rPr lang="hu-HU" sz="9600" dirty="0">
                <a:solidFill>
                  <a:schemeClr val="bg1"/>
                </a:solidFill>
                <a:latin typeface="Arial" panose="020B0604020202020204" pitchFamily="34" charset="0"/>
                <a:cs typeface="Arial" panose="020B0604020202020204" pitchFamily="34" charset="0"/>
              </a:rPr>
              <a:t>ISFJ</a:t>
            </a:r>
          </a:p>
        </p:txBody>
      </p:sp>
      <p:sp>
        <p:nvSpPr>
          <p:cNvPr id="24" name="Tartalom helye 4">
            <a:extLst>
              <a:ext uri="{FF2B5EF4-FFF2-40B4-BE49-F238E27FC236}">
                <a16:creationId xmlns:a16="http://schemas.microsoft.com/office/drawing/2014/main" id="{0088ED55-B1F1-4156-9411-E16B5125F081}"/>
              </a:ext>
            </a:extLst>
          </p:cNvPr>
          <p:cNvSpPr txBox="1">
            <a:spLocks/>
          </p:cNvSpPr>
          <p:nvPr/>
        </p:nvSpPr>
        <p:spPr>
          <a:xfrm>
            <a:off x="548683" y="4215187"/>
            <a:ext cx="5257801" cy="1569659"/>
          </a:xfrm>
          <a:prstGeom prst="rect">
            <a:avLst/>
          </a:prstGeom>
          <a:solidFill>
            <a:schemeClr val="accent1"/>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000" dirty="0">
                <a:solidFill>
                  <a:schemeClr val="bg1"/>
                </a:solidFill>
                <a:latin typeface="Arial" panose="020B0604020202020204" pitchFamily="34" charset="0"/>
                <a:cs typeface="Arial" panose="020B0604020202020204" pitchFamily="34" charset="0"/>
              </a:rPr>
              <a:t>Lelkesítő</a:t>
            </a:r>
          </a:p>
          <a:p>
            <a:pPr marL="0" indent="0" algn="ctr">
              <a:buNone/>
            </a:pPr>
            <a:r>
              <a:rPr lang="hu-HU" sz="2000" dirty="0">
                <a:solidFill>
                  <a:schemeClr val="bg1"/>
                </a:solidFill>
                <a:latin typeface="Arial" panose="020B0604020202020204" pitchFamily="34" charset="0"/>
                <a:cs typeface="Arial" panose="020B0604020202020204" pitchFamily="34" charset="0"/>
              </a:rPr>
              <a:t>„Hihetetlen mennyiségű pozitív energia van benned, amivel lelkesíted a többieket. </a:t>
            </a:r>
            <a:r>
              <a:rPr lang="hu-HU" sz="2000" dirty="0" err="1">
                <a:solidFill>
                  <a:schemeClr val="bg1"/>
                </a:solidFill>
                <a:latin typeface="Arial" panose="020B0604020202020204" pitchFamily="34" charset="0"/>
                <a:cs typeface="Arial" panose="020B0604020202020204" pitchFamily="34" charset="0"/>
              </a:rPr>
              <a:t>Küzdesz</a:t>
            </a:r>
            <a:r>
              <a:rPr lang="hu-HU" sz="2000" dirty="0">
                <a:solidFill>
                  <a:schemeClr val="bg1"/>
                </a:solidFill>
                <a:latin typeface="Arial" panose="020B0604020202020204" pitchFamily="34" charset="0"/>
                <a:cs typeface="Arial" panose="020B0604020202020204" pitchFamily="34" charset="0"/>
              </a:rPr>
              <a:t>, amíg kell, lobog benned a tűz, nem hagyod, hogy bárki is feladja a harcot. Független szellem vagy és bízol az intuícióidban.”</a:t>
            </a:r>
          </a:p>
          <a:p>
            <a:pPr marL="0" indent="0" algn="ctr">
              <a:buFont typeface="Arial" panose="020B0604020202020204" pitchFamily="34" charset="0"/>
              <a:buNone/>
            </a:pPr>
            <a:endParaRPr lang="hu-HU" sz="2000" dirty="0">
              <a:solidFill>
                <a:schemeClr val="bg1"/>
              </a:solidFill>
              <a:latin typeface="Arial" panose="020B0604020202020204" pitchFamily="34" charset="0"/>
              <a:cs typeface="Arial" panose="020B0604020202020204" pitchFamily="34" charset="0"/>
            </a:endParaRPr>
          </a:p>
        </p:txBody>
      </p:sp>
      <p:sp>
        <p:nvSpPr>
          <p:cNvPr id="22" name="Szövegdoboz 21">
            <a:extLst>
              <a:ext uri="{FF2B5EF4-FFF2-40B4-BE49-F238E27FC236}">
                <a16:creationId xmlns:a16="http://schemas.microsoft.com/office/drawing/2014/main" id="{2908D0BD-E5C6-425E-875E-E31BF1EE1FAE}"/>
              </a:ext>
            </a:extLst>
          </p:cNvPr>
          <p:cNvSpPr txBox="1"/>
          <p:nvPr/>
        </p:nvSpPr>
        <p:spPr>
          <a:xfrm>
            <a:off x="521742" y="4150535"/>
            <a:ext cx="5292000" cy="1656000"/>
          </a:xfrm>
          <a:prstGeom prst="rect">
            <a:avLst/>
          </a:prstGeom>
          <a:solidFill>
            <a:srgbClr val="002060"/>
          </a:solidFill>
        </p:spPr>
        <p:txBody>
          <a:bodyPr wrap="square" rtlCol="0">
            <a:spAutoFit/>
          </a:bodyPr>
          <a:lstStyle/>
          <a:p>
            <a:pPr algn="ctr"/>
            <a:r>
              <a:rPr lang="hu-HU" sz="9600" dirty="0">
                <a:solidFill>
                  <a:schemeClr val="bg1"/>
                </a:solidFill>
                <a:latin typeface="Arial" panose="020B0604020202020204" pitchFamily="34" charset="0"/>
                <a:cs typeface="Arial" panose="020B0604020202020204" pitchFamily="34" charset="0"/>
              </a:rPr>
              <a:t>INTJ</a:t>
            </a:r>
          </a:p>
        </p:txBody>
      </p:sp>
      <p:sp>
        <p:nvSpPr>
          <p:cNvPr id="25" name="Szövegdoboz 24">
            <a:hlinkClick r:id="rId3"/>
            <a:extLst>
              <a:ext uri="{FF2B5EF4-FFF2-40B4-BE49-F238E27FC236}">
                <a16:creationId xmlns:a16="http://schemas.microsoft.com/office/drawing/2014/main" id="{A60FF703-E9F1-402E-8169-45D4FAF5029D}"/>
              </a:ext>
            </a:extLst>
          </p:cNvPr>
          <p:cNvSpPr txBox="1"/>
          <p:nvPr/>
        </p:nvSpPr>
        <p:spPr>
          <a:xfrm>
            <a:off x="6890328" y="6036144"/>
            <a:ext cx="4770088" cy="738664"/>
          </a:xfrm>
          <a:prstGeom prst="rect">
            <a:avLst/>
          </a:prstGeom>
          <a:solidFill>
            <a:schemeClr val="accent6"/>
          </a:solidFill>
        </p:spPr>
        <p:txBody>
          <a:bodyPr wrap="square" rtlCol="0">
            <a:spAutoFit/>
          </a:bodyPr>
          <a:lstStyle/>
          <a:p>
            <a:pPr algn="ctr"/>
            <a:r>
              <a:rPr lang="hu-HU" sz="1400" dirty="0">
                <a:latin typeface="Arial" panose="020B0604020202020204" pitchFamily="34" charset="0"/>
                <a:cs typeface="Arial" panose="020B0604020202020204" pitchFamily="34" charset="0"/>
              </a:rPr>
              <a:t>A teszt forrása: </a:t>
            </a:r>
            <a:r>
              <a:rPr lang="hu-HU" sz="1400" dirty="0">
                <a:latin typeface="Arial" panose="020B0604020202020204" pitchFamily="34" charset="0"/>
                <a:cs typeface="Arial" panose="020B0604020202020204" pitchFamily="34" charset="0"/>
              </a:rPr>
              <a:t>http://zoldujsag.hu/valaszolj-negy-kerdesre-es-tudd-meg-melyik-szemelyisegtipusba-tartozol-118769</a:t>
            </a:r>
            <a:endParaRPr lang="hu-H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9431107"/>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2" restart="whenNotActive" fill="hold" evtFilter="cancelBubble" nodeType="interactiveSeq">
                <p:stCondLst>
                  <p:cond evt="onClick" delay="0">
                    <p:tgtEl>
                      <p:spTgt spid="11"/>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7" restart="whenNotActive" fill="hold" evtFilter="cancelBubble" nodeType="interactiveSeq">
                <p:stCondLst>
                  <p:cond evt="onClick" delay="0">
                    <p:tgtEl>
                      <p:spTgt spid="18"/>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2" restart="whenNotActive" fill="hold" evtFilter="cancelBubble" nodeType="interactiveSeq">
                <p:stCondLst>
                  <p:cond evt="onClick" delay="0">
                    <p:tgtEl>
                      <p:spTgt spid="22"/>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7" restart="whenNotActive" fill="hold" evtFilter="cancelBubble" nodeType="interactiveSeq">
                <p:stCondLst>
                  <p:cond evt="onClick" delay="0">
                    <p:tgtEl>
                      <p:spTgt spid="21"/>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1" grpId="0" animBg="1"/>
      <p:bldP spid="13" grpId="0" animBg="1"/>
      <p:bldP spid="18" grpId="0" animBg="1"/>
      <p:bldP spid="9"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artalom helye 4">
            <a:extLst>
              <a:ext uri="{FF2B5EF4-FFF2-40B4-BE49-F238E27FC236}">
                <a16:creationId xmlns:a16="http://schemas.microsoft.com/office/drawing/2014/main" id="{F7E3327C-9F0D-48C2-BA5F-4EE31646125D}"/>
              </a:ext>
            </a:extLst>
          </p:cNvPr>
          <p:cNvSpPr txBox="1">
            <a:spLocks/>
          </p:cNvSpPr>
          <p:nvPr/>
        </p:nvSpPr>
        <p:spPr>
          <a:xfrm>
            <a:off x="406629" y="745708"/>
            <a:ext cx="5257801" cy="1446550"/>
          </a:xfrm>
          <a:prstGeom prst="rect">
            <a:avLst/>
          </a:prstGeom>
          <a:solidFill>
            <a:schemeClr val="accent1"/>
          </a:solid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000" dirty="0">
                <a:solidFill>
                  <a:schemeClr val="bg1"/>
                </a:solidFill>
                <a:latin typeface="Arial" panose="020B0604020202020204" pitchFamily="34" charset="0"/>
                <a:cs typeface="Arial" panose="020B0604020202020204" pitchFamily="34" charset="0"/>
              </a:rPr>
              <a:t>Politikus</a:t>
            </a:r>
          </a:p>
          <a:p>
            <a:pPr marL="0" indent="0" algn="ctr">
              <a:buNone/>
            </a:pPr>
            <a:r>
              <a:rPr lang="hu-HU" sz="2000" dirty="0">
                <a:solidFill>
                  <a:schemeClr val="bg1"/>
                </a:solidFill>
                <a:latin typeface="Arial" panose="020B0604020202020204" pitchFamily="34" charset="0"/>
                <a:cs typeface="Arial" panose="020B0604020202020204" pitchFamily="34" charset="0"/>
              </a:rPr>
              <a:t>„Jó megérzéseid vannak, rátalálsz a lehető legjobb lehetőségre és ki is használod. Nem vagy rest manipulálni az embereket azért, hogy elérd a céljaid. Utálod pocsékolni az idődet, a gyors döntések mellett teszed le a voksod.”</a:t>
            </a:r>
          </a:p>
        </p:txBody>
      </p:sp>
      <p:sp>
        <p:nvSpPr>
          <p:cNvPr id="13" name="Tartalom helye 4">
            <a:extLst>
              <a:ext uri="{FF2B5EF4-FFF2-40B4-BE49-F238E27FC236}">
                <a16:creationId xmlns:a16="http://schemas.microsoft.com/office/drawing/2014/main" id="{8AAF1209-5FAA-4C3F-8BEC-8EAE069875E4}"/>
              </a:ext>
            </a:extLst>
          </p:cNvPr>
          <p:cNvSpPr txBox="1">
            <a:spLocks/>
          </p:cNvSpPr>
          <p:nvPr/>
        </p:nvSpPr>
        <p:spPr>
          <a:xfrm>
            <a:off x="3474356" y="4830204"/>
            <a:ext cx="5257801" cy="1360623"/>
          </a:xfrm>
          <a:prstGeom prst="rect">
            <a:avLst/>
          </a:prstGeom>
          <a:solidFill>
            <a:schemeClr val="accent1"/>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000" dirty="0">
                <a:solidFill>
                  <a:schemeClr val="bg1"/>
                </a:solidFill>
                <a:latin typeface="Arial" panose="020B0604020202020204" pitchFamily="34" charset="0"/>
                <a:cs typeface="Arial" panose="020B0604020202020204" pitchFamily="34" charset="0"/>
              </a:rPr>
              <a:t>Tanácsadó</a:t>
            </a:r>
          </a:p>
          <a:p>
            <a:pPr marL="0" indent="0" algn="ctr">
              <a:buNone/>
            </a:pPr>
            <a:r>
              <a:rPr lang="hu-HU" sz="2000" dirty="0">
                <a:solidFill>
                  <a:schemeClr val="bg1"/>
                </a:solidFill>
                <a:latin typeface="Arial" panose="020B0604020202020204" pitchFamily="34" charset="0"/>
                <a:cs typeface="Arial" panose="020B0604020202020204" pitchFamily="34" charset="0"/>
              </a:rPr>
              <a:t>„Bölcs vagy, így az emberek gyakran fordulnak hozzád tanácsért. Könnyen megérzed a másik hangulatát, nem bírod az agressziót, de támogatod a szerelmet. Az élethosszig tartó tanulásban hiszel.”</a:t>
            </a:r>
          </a:p>
        </p:txBody>
      </p:sp>
      <p:sp>
        <p:nvSpPr>
          <p:cNvPr id="15" name="Tartalom helye 4">
            <a:extLst>
              <a:ext uri="{FF2B5EF4-FFF2-40B4-BE49-F238E27FC236}">
                <a16:creationId xmlns:a16="http://schemas.microsoft.com/office/drawing/2014/main" id="{EEBF9E85-63C4-4879-9E41-797D0859DBDE}"/>
              </a:ext>
            </a:extLst>
          </p:cNvPr>
          <p:cNvSpPr txBox="1">
            <a:spLocks/>
          </p:cNvSpPr>
          <p:nvPr/>
        </p:nvSpPr>
        <p:spPr>
          <a:xfrm>
            <a:off x="6213073" y="2906374"/>
            <a:ext cx="5257801" cy="1446550"/>
          </a:xfrm>
          <a:prstGeom prst="rect">
            <a:avLst/>
          </a:prstGeom>
          <a:solidFill>
            <a:schemeClr val="accent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000" dirty="0">
                <a:solidFill>
                  <a:schemeClr val="bg1"/>
                </a:solidFill>
                <a:latin typeface="Arial" panose="020B0604020202020204" pitchFamily="34" charset="0"/>
                <a:cs typeface="Arial" panose="020B0604020202020204" pitchFamily="34" charset="0"/>
              </a:rPr>
              <a:t>Építész</a:t>
            </a:r>
          </a:p>
          <a:p>
            <a:pPr marL="0" indent="0" algn="ctr">
              <a:buNone/>
            </a:pPr>
            <a:r>
              <a:rPr lang="hu-HU" sz="2000" dirty="0">
                <a:solidFill>
                  <a:schemeClr val="bg1"/>
                </a:solidFill>
                <a:latin typeface="Arial" panose="020B0604020202020204" pitchFamily="34" charset="0"/>
                <a:cs typeface="Arial" panose="020B0604020202020204" pitchFamily="34" charset="0"/>
              </a:rPr>
              <a:t>„Mindig a nyugalmat és a </a:t>
            </a:r>
            <a:r>
              <a:rPr lang="hu-HU" sz="2000" dirty="0" err="1">
                <a:solidFill>
                  <a:schemeClr val="bg1"/>
                </a:solidFill>
                <a:latin typeface="Arial" panose="020B0604020202020204" pitchFamily="34" charset="0"/>
                <a:cs typeface="Arial" panose="020B0604020202020204" pitchFamily="34" charset="0"/>
              </a:rPr>
              <a:t>komfortosságot</a:t>
            </a:r>
            <a:r>
              <a:rPr lang="hu-HU" sz="2000" dirty="0">
                <a:solidFill>
                  <a:schemeClr val="bg1"/>
                </a:solidFill>
                <a:latin typeface="Arial" panose="020B0604020202020204" pitchFamily="34" charset="0"/>
                <a:cs typeface="Arial" panose="020B0604020202020204" pitchFamily="34" charset="0"/>
              </a:rPr>
              <a:t> keresed. Szeretsz időt hagyni egy-egy döntés meghozatalára, mindent alaposan átgondolsz, analizálsz. Nem kezeled könnyen a változásokat.”</a:t>
            </a:r>
          </a:p>
        </p:txBody>
      </p:sp>
      <p:sp>
        <p:nvSpPr>
          <p:cNvPr id="17" name="Tartalom helye 4">
            <a:extLst>
              <a:ext uri="{FF2B5EF4-FFF2-40B4-BE49-F238E27FC236}">
                <a16:creationId xmlns:a16="http://schemas.microsoft.com/office/drawing/2014/main" id="{24ED4CB0-1C19-4C68-ACA6-38F04B888999}"/>
              </a:ext>
            </a:extLst>
          </p:cNvPr>
          <p:cNvSpPr txBox="1">
            <a:spLocks/>
          </p:cNvSpPr>
          <p:nvPr/>
        </p:nvSpPr>
        <p:spPr>
          <a:xfrm>
            <a:off x="6260902" y="649417"/>
            <a:ext cx="5257801" cy="1676905"/>
          </a:xfrm>
          <a:prstGeom prst="rect">
            <a:avLst/>
          </a:prstGeom>
          <a:solidFill>
            <a:schemeClr val="accent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000" dirty="0">
                <a:solidFill>
                  <a:schemeClr val="bg1"/>
                </a:solidFill>
                <a:latin typeface="Arial" panose="020B0604020202020204" pitchFamily="34" charset="0"/>
                <a:cs typeface="Arial" panose="020B0604020202020204" pitchFamily="34" charset="0"/>
              </a:rPr>
              <a:t>Zeneszerző</a:t>
            </a:r>
          </a:p>
          <a:p>
            <a:pPr marL="0" indent="0" algn="ctr">
              <a:buNone/>
            </a:pPr>
            <a:r>
              <a:rPr lang="hu-HU" sz="2000" dirty="0">
                <a:solidFill>
                  <a:schemeClr val="bg1"/>
                </a:solidFill>
                <a:latin typeface="Arial" panose="020B0604020202020204" pitchFamily="34" charset="0"/>
                <a:cs typeface="Arial" panose="020B0604020202020204" pitchFamily="34" charset="0"/>
              </a:rPr>
              <a:t>„Még a legkisebb dolgokban is képes vagy megtalálni az örömöt. Szívesen szórakoztatod az embereket, és igyekszel rávenni őket arra, hogy lépjenek ki a komfortzónájukból. Imádod a művészeteket, gondoskodó, megbízható partner vagy.”</a:t>
            </a:r>
          </a:p>
        </p:txBody>
      </p:sp>
      <p:sp>
        <p:nvSpPr>
          <p:cNvPr id="21" name="Tartalom helye 4">
            <a:extLst>
              <a:ext uri="{FF2B5EF4-FFF2-40B4-BE49-F238E27FC236}">
                <a16:creationId xmlns:a16="http://schemas.microsoft.com/office/drawing/2014/main" id="{C19132A8-CEB8-4C85-9F73-06501BF10536}"/>
              </a:ext>
            </a:extLst>
          </p:cNvPr>
          <p:cNvSpPr txBox="1">
            <a:spLocks/>
          </p:cNvSpPr>
          <p:nvPr/>
        </p:nvSpPr>
        <p:spPr>
          <a:xfrm>
            <a:off x="399372" y="2863411"/>
            <a:ext cx="5257801" cy="1360623"/>
          </a:xfrm>
          <a:prstGeom prst="rect">
            <a:avLst/>
          </a:prstGeom>
          <a:solidFill>
            <a:schemeClr val="accent1"/>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000" dirty="0">
                <a:solidFill>
                  <a:schemeClr val="bg1"/>
                </a:solidFill>
                <a:latin typeface="Arial" panose="020B0604020202020204" pitchFamily="34" charset="0"/>
                <a:cs typeface="Arial" panose="020B0604020202020204" pitchFamily="34" charset="0"/>
              </a:rPr>
              <a:t>Bajnok</a:t>
            </a:r>
          </a:p>
          <a:p>
            <a:pPr marL="0" indent="0" algn="ctr">
              <a:buNone/>
            </a:pPr>
            <a:r>
              <a:rPr lang="hu-HU" sz="2000" dirty="0">
                <a:solidFill>
                  <a:schemeClr val="bg1"/>
                </a:solidFill>
                <a:latin typeface="Arial" panose="020B0604020202020204" pitchFamily="34" charset="0"/>
                <a:cs typeface="Arial" panose="020B0604020202020204" pitchFamily="34" charset="0"/>
              </a:rPr>
              <a:t>„Energikus és impulzív vagy, könnyen kijössz az emberekkel. Jó tanácsokat adsz, magas az intelligenciaszinted és az életed minden területén képes vagy megteremteni a harmóniát.”</a:t>
            </a:r>
          </a:p>
        </p:txBody>
      </p:sp>
      <p:sp>
        <p:nvSpPr>
          <p:cNvPr id="12" name="Szövegdoboz 11">
            <a:extLst>
              <a:ext uri="{FF2B5EF4-FFF2-40B4-BE49-F238E27FC236}">
                <a16:creationId xmlns:a16="http://schemas.microsoft.com/office/drawing/2014/main" id="{E7BA3BD3-CF08-41C2-9B7A-E8F9F6200D65}"/>
              </a:ext>
            </a:extLst>
          </p:cNvPr>
          <p:cNvSpPr txBox="1">
            <a:spLocks/>
          </p:cNvSpPr>
          <p:nvPr/>
        </p:nvSpPr>
        <p:spPr>
          <a:xfrm>
            <a:off x="3459843" y="4787240"/>
            <a:ext cx="5272315" cy="1692000"/>
          </a:xfrm>
          <a:prstGeom prst="rect">
            <a:avLst/>
          </a:prstGeom>
          <a:solidFill>
            <a:srgbClr val="002060"/>
          </a:solidFill>
        </p:spPr>
        <p:txBody>
          <a:bodyPr wrap="square" rtlCol="0">
            <a:noAutofit/>
          </a:bodyPr>
          <a:lstStyle/>
          <a:p>
            <a:pPr algn="ctr"/>
            <a:r>
              <a:rPr lang="hu-HU" sz="8800" dirty="0">
                <a:solidFill>
                  <a:schemeClr val="bg1"/>
                </a:solidFill>
                <a:latin typeface="Arial" panose="020B0604020202020204" pitchFamily="34" charset="0"/>
                <a:cs typeface="Arial" panose="020B0604020202020204" pitchFamily="34" charset="0"/>
              </a:rPr>
              <a:t>INFJ</a:t>
            </a:r>
          </a:p>
        </p:txBody>
      </p:sp>
      <p:sp>
        <p:nvSpPr>
          <p:cNvPr id="14" name="Szövegdoboz 13">
            <a:extLst>
              <a:ext uri="{FF2B5EF4-FFF2-40B4-BE49-F238E27FC236}">
                <a16:creationId xmlns:a16="http://schemas.microsoft.com/office/drawing/2014/main" id="{012EC4F1-F577-4E92-A446-71E2C9AF3BE6}"/>
              </a:ext>
            </a:extLst>
          </p:cNvPr>
          <p:cNvSpPr txBox="1"/>
          <p:nvPr/>
        </p:nvSpPr>
        <p:spPr>
          <a:xfrm>
            <a:off x="399370" y="2863411"/>
            <a:ext cx="5272315" cy="1692000"/>
          </a:xfrm>
          <a:prstGeom prst="rect">
            <a:avLst/>
          </a:prstGeom>
          <a:solidFill>
            <a:srgbClr val="002060"/>
          </a:solidFill>
        </p:spPr>
        <p:txBody>
          <a:bodyPr wrap="square" rtlCol="0">
            <a:spAutoFit/>
          </a:bodyPr>
          <a:lstStyle/>
          <a:p>
            <a:pPr algn="ctr"/>
            <a:r>
              <a:rPr lang="hu-HU" sz="8800" dirty="0">
                <a:solidFill>
                  <a:schemeClr val="bg1"/>
                </a:solidFill>
                <a:latin typeface="Arial" panose="020B0604020202020204" pitchFamily="34" charset="0"/>
                <a:cs typeface="Arial" panose="020B0604020202020204" pitchFamily="34" charset="0"/>
              </a:rPr>
              <a:t>ENFP</a:t>
            </a:r>
          </a:p>
        </p:txBody>
      </p:sp>
      <p:sp>
        <p:nvSpPr>
          <p:cNvPr id="18" name="Szövegdoboz 17">
            <a:extLst>
              <a:ext uri="{FF2B5EF4-FFF2-40B4-BE49-F238E27FC236}">
                <a16:creationId xmlns:a16="http://schemas.microsoft.com/office/drawing/2014/main" id="{C37EE563-A6D0-4776-B3C4-DFC272DC9E62}"/>
              </a:ext>
            </a:extLst>
          </p:cNvPr>
          <p:cNvSpPr txBox="1">
            <a:spLocks/>
          </p:cNvSpPr>
          <p:nvPr/>
        </p:nvSpPr>
        <p:spPr>
          <a:xfrm>
            <a:off x="6213073" y="2863411"/>
            <a:ext cx="5272315" cy="1692000"/>
          </a:xfrm>
          <a:prstGeom prst="rect">
            <a:avLst/>
          </a:prstGeom>
          <a:solidFill>
            <a:srgbClr val="002060"/>
          </a:solidFill>
        </p:spPr>
        <p:txBody>
          <a:bodyPr wrap="square" rtlCol="0">
            <a:noAutofit/>
          </a:bodyPr>
          <a:lstStyle/>
          <a:p>
            <a:pPr algn="ctr"/>
            <a:r>
              <a:rPr lang="hu-HU" sz="8800" dirty="0">
                <a:solidFill>
                  <a:schemeClr val="bg1"/>
                </a:solidFill>
                <a:latin typeface="Arial" panose="020B0604020202020204" pitchFamily="34" charset="0"/>
                <a:cs typeface="Arial" panose="020B0604020202020204" pitchFamily="34" charset="0"/>
              </a:rPr>
              <a:t>INTP</a:t>
            </a:r>
          </a:p>
        </p:txBody>
      </p:sp>
      <p:sp>
        <p:nvSpPr>
          <p:cNvPr id="20" name="Szövegdoboz 19">
            <a:extLst>
              <a:ext uri="{FF2B5EF4-FFF2-40B4-BE49-F238E27FC236}">
                <a16:creationId xmlns:a16="http://schemas.microsoft.com/office/drawing/2014/main" id="{68C03480-43A5-469C-BAFD-C9B353A7A7A0}"/>
              </a:ext>
            </a:extLst>
          </p:cNvPr>
          <p:cNvSpPr txBox="1"/>
          <p:nvPr/>
        </p:nvSpPr>
        <p:spPr>
          <a:xfrm>
            <a:off x="6260902" y="649417"/>
            <a:ext cx="5272315" cy="1692000"/>
          </a:xfrm>
          <a:prstGeom prst="rect">
            <a:avLst/>
          </a:prstGeom>
          <a:solidFill>
            <a:srgbClr val="002060"/>
          </a:solidFill>
        </p:spPr>
        <p:txBody>
          <a:bodyPr wrap="square" rtlCol="0">
            <a:spAutoFit/>
          </a:bodyPr>
          <a:lstStyle/>
          <a:p>
            <a:pPr algn="ctr"/>
            <a:r>
              <a:rPr lang="hu-HU" sz="9600" dirty="0">
                <a:solidFill>
                  <a:schemeClr val="bg1"/>
                </a:solidFill>
                <a:latin typeface="Arial" panose="020B0604020202020204" pitchFamily="34" charset="0"/>
                <a:cs typeface="Arial" panose="020B0604020202020204" pitchFamily="34" charset="0"/>
              </a:rPr>
              <a:t>ISFP</a:t>
            </a:r>
          </a:p>
        </p:txBody>
      </p:sp>
      <p:sp>
        <p:nvSpPr>
          <p:cNvPr id="6" name="Szövegdoboz 5">
            <a:extLst>
              <a:ext uri="{FF2B5EF4-FFF2-40B4-BE49-F238E27FC236}">
                <a16:creationId xmlns:a16="http://schemas.microsoft.com/office/drawing/2014/main" id="{84C4321A-7824-42F6-A937-E4E006E01575}"/>
              </a:ext>
            </a:extLst>
          </p:cNvPr>
          <p:cNvSpPr txBox="1"/>
          <p:nvPr/>
        </p:nvSpPr>
        <p:spPr>
          <a:xfrm>
            <a:off x="399370" y="649417"/>
            <a:ext cx="5272315" cy="1692000"/>
          </a:xfrm>
          <a:prstGeom prst="rect">
            <a:avLst/>
          </a:prstGeom>
          <a:solidFill>
            <a:srgbClr val="002060"/>
          </a:solidFill>
        </p:spPr>
        <p:txBody>
          <a:bodyPr wrap="square" rtlCol="0">
            <a:spAutoFit/>
          </a:bodyPr>
          <a:lstStyle/>
          <a:p>
            <a:pPr algn="ctr"/>
            <a:r>
              <a:rPr lang="hu-HU" sz="9600" dirty="0">
                <a:solidFill>
                  <a:schemeClr val="bg1"/>
                </a:solidFill>
                <a:latin typeface="Arial" panose="020B0604020202020204" pitchFamily="34" charset="0"/>
                <a:cs typeface="Arial" panose="020B0604020202020204" pitchFamily="34" charset="0"/>
              </a:rPr>
              <a:t>ESFP</a:t>
            </a:r>
          </a:p>
        </p:txBody>
      </p:sp>
      <p:sp>
        <p:nvSpPr>
          <p:cNvPr id="16" name="Szövegdoboz 15">
            <a:hlinkClick r:id="rId2"/>
            <a:extLst>
              <a:ext uri="{FF2B5EF4-FFF2-40B4-BE49-F238E27FC236}">
                <a16:creationId xmlns:a16="http://schemas.microsoft.com/office/drawing/2014/main" id="{A60FF703-E9F1-402E-8169-45D4FAF5029D}"/>
              </a:ext>
            </a:extLst>
          </p:cNvPr>
          <p:cNvSpPr txBox="1"/>
          <p:nvPr/>
        </p:nvSpPr>
        <p:spPr>
          <a:xfrm>
            <a:off x="7287491" y="6109908"/>
            <a:ext cx="4770088" cy="738664"/>
          </a:xfrm>
          <a:prstGeom prst="rect">
            <a:avLst/>
          </a:prstGeom>
          <a:solidFill>
            <a:schemeClr val="accent6"/>
          </a:solidFill>
        </p:spPr>
        <p:txBody>
          <a:bodyPr wrap="square" rtlCol="0">
            <a:spAutoFit/>
          </a:bodyPr>
          <a:lstStyle/>
          <a:p>
            <a:pPr algn="ctr"/>
            <a:r>
              <a:rPr lang="hu-HU" sz="1400" dirty="0">
                <a:latin typeface="Arial" panose="020B0604020202020204" pitchFamily="34" charset="0"/>
                <a:cs typeface="Arial" panose="020B0604020202020204" pitchFamily="34" charset="0"/>
              </a:rPr>
              <a:t>A teszt forrása: </a:t>
            </a:r>
            <a:r>
              <a:rPr lang="hu-HU" sz="1400" dirty="0">
                <a:latin typeface="Arial" panose="020B0604020202020204" pitchFamily="34" charset="0"/>
                <a:cs typeface="Arial" panose="020B0604020202020204" pitchFamily="34" charset="0"/>
              </a:rPr>
              <a:t>http://zoldujsag.hu/valaszolj-negy-kerdesre-es-tudd-meg-melyik-szemelyisegtipusba-tartozol-118769</a:t>
            </a:r>
            <a:endParaRPr lang="hu-H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9164196"/>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20"/>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7" restart="whenNotActive" fill="hold" evtFilter="cancelBubble" nodeType="interactiveSeq">
                <p:stCondLst>
                  <p:cond evt="onClick" delay="0">
                    <p:tgtEl>
                      <p:spTgt spid="18"/>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2" grpId="0" animBg="1"/>
      <p:bldP spid="14" grpId="0" animBg="1"/>
      <p:bldP spid="18" grpId="0" animBg="1"/>
      <p:bldP spid="20"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07FFD1F7-C77D-4307-A0B6-8DB5D5C1654A}"/>
              </a:ext>
            </a:extLst>
          </p:cNvPr>
          <p:cNvSpPr>
            <a:spLocks noGrp="1"/>
          </p:cNvSpPr>
          <p:nvPr>
            <p:ph idx="1"/>
          </p:nvPr>
        </p:nvSpPr>
        <p:spPr>
          <a:xfrm>
            <a:off x="431074" y="235132"/>
            <a:ext cx="9157063" cy="3474720"/>
          </a:xfrm>
          <a:solidFill>
            <a:srgbClr val="FFC000"/>
          </a:solidFill>
        </p:spPr>
        <p:txBody>
          <a:bodyPr>
            <a:normAutofit fontScale="85000" lnSpcReduction="10000"/>
          </a:bodyPr>
          <a:lstStyle/>
          <a:p>
            <a:pPr marL="0" indent="0" algn="ctr">
              <a:lnSpc>
                <a:spcPct val="120000"/>
              </a:lnSpc>
              <a:spcBef>
                <a:spcPts val="0"/>
              </a:spcBef>
              <a:buNone/>
            </a:pPr>
            <a:r>
              <a:rPr lang="hu-HU" sz="2400" dirty="0">
                <a:latin typeface="Arial" panose="020B0604020202020204" pitchFamily="34" charset="0"/>
                <a:cs typeface="Arial" panose="020B0604020202020204" pitchFamily="34" charset="0"/>
              </a:rPr>
              <a:t>Sokfélék vagyunk. Az érzelmeink, gondolataink, szándékaink, tetteink meghatároznak bennünket. Sokfélének látnak bennünket a körülöttünk élők is. Néha arra törekszünk, hogy valamit megmutassunk magunkról. Mivel arra vágyunk, hogy elfogadjanak és szeressenek bennünket, ezért megpróbáljuk a legjobb arcunkat mutatni. Máskor úgy érezzük, hogy senki sem ért meg, bármit is teszünk. Ezért keressük azokat a helyeket és embereket, akik befogadnak és elfogadnak bennünket. Persze mindez attól is függ, hogy kivel, hogyan találkozunk. Otthon testvérek, gyerekek, az iskolában osztálytársak, diákok, barátaink között barátok, más csoportokban esetleg vezetők vagyunk. Természetes, hogy ennek megfelelően viselkedünk.</a:t>
            </a:r>
          </a:p>
          <a:p>
            <a:pPr marL="0" indent="0" algn="ctr">
              <a:buNone/>
            </a:pPr>
            <a:endParaRPr lang="hu-HU" sz="2400" dirty="0">
              <a:latin typeface="Arial" panose="020B0604020202020204" pitchFamily="34" charset="0"/>
              <a:cs typeface="Arial" panose="020B0604020202020204" pitchFamily="34" charset="0"/>
            </a:endParaRPr>
          </a:p>
        </p:txBody>
      </p:sp>
      <p:pic>
        <p:nvPicPr>
          <p:cNvPr id="5" name="Kép 4" descr="A képen szikla, lánc látható&#10;&#10;Automatikusan generált leírás">
            <a:extLst>
              <a:ext uri="{FF2B5EF4-FFF2-40B4-BE49-F238E27FC236}">
                <a16:creationId xmlns:a16="http://schemas.microsoft.com/office/drawing/2014/main" id="{B34A8B52-5476-4B42-9039-7FB4F5B2EA4A}"/>
              </a:ext>
            </a:extLst>
          </p:cNvPr>
          <p:cNvPicPr>
            <a:picLocks noChangeAspect="1"/>
          </p:cNvPicPr>
          <p:nvPr/>
        </p:nvPicPr>
        <p:blipFill rotWithShape="1">
          <a:blip r:embed="rId2">
            <a:extLst>
              <a:ext uri="{28A0092B-C50C-407E-A947-70E740481C1C}">
                <a14:useLocalDpi xmlns:a14="http://schemas.microsoft.com/office/drawing/2010/main" val="0"/>
              </a:ext>
            </a:extLst>
          </a:blip>
          <a:srcRect l="9897" t="20308" r="38718"/>
          <a:stretch/>
        </p:blipFill>
        <p:spPr>
          <a:xfrm>
            <a:off x="9819249" y="818800"/>
            <a:ext cx="1941677" cy="4517014"/>
          </a:xfrm>
          <a:prstGeom prst="rect">
            <a:avLst/>
          </a:prstGeom>
        </p:spPr>
      </p:pic>
      <p:pic>
        <p:nvPicPr>
          <p:cNvPr id="7" name="Kép 6">
            <a:extLst>
              <a:ext uri="{FF2B5EF4-FFF2-40B4-BE49-F238E27FC236}">
                <a16:creationId xmlns:a16="http://schemas.microsoft.com/office/drawing/2014/main" id="{07CD7E2B-2280-40BC-9297-7DE838860FD0}"/>
              </a:ext>
            </a:extLst>
          </p:cNvPr>
          <p:cNvPicPr>
            <a:picLocks noChangeAspect="1"/>
          </p:cNvPicPr>
          <p:nvPr/>
        </p:nvPicPr>
        <p:blipFill>
          <a:blip r:embed="rId3"/>
          <a:stretch>
            <a:fillRect/>
          </a:stretch>
        </p:blipFill>
        <p:spPr>
          <a:xfrm>
            <a:off x="10790087" y="5490000"/>
            <a:ext cx="1383691" cy="1368000"/>
          </a:xfrm>
          <a:prstGeom prst="rect">
            <a:avLst/>
          </a:prstGeom>
        </p:spPr>
      </p:pic>
      <p:sp>
        <p:nvSpPr>
          <p:cNvPr id="6" name="Tartalom helye 2">
            <a:extLst>
              <a:ext uri="{FF2B5EF4-FFF2-40B4-BE49-F238E27FC236}">
                <a16:creationId xmlns:a16="http://schemas.microsoft.com/office/drawing/2014/main" id="{ECFCFC0F-A689-4FCF-99E2-079085F67DE4}"/>
              </a:ext>
            </a:extLst>
          </p:cNvPr>
          <p:cNvSpPr txBox="1">
            <a:spLocks/>
          </p:cNvSpPr>
          <p:nvPr/>
        </p:nvSpPr>
        <p:spPr>
          <a:xfrm>
            <a:off x="431074" y="3973814"/>
            <a:ext cx="9157063" cy="2649053"/>
          </a:xfrm>
          <a:prstGeom prst="rect">
            <a:avLst/>
          </a:prstGeom>
          <a:solidFill>
            <a:srgbClr val="FFC000"/>
          </a:solid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hu-HU" sz="2400" dirty="0">
                <a:latin typeface="Arial" panose="020B0604020202020204" pitchFamily="34" charset="0"/>
                <a:cs typeface="Arial" panose="020B0604020202020204" pitchFamily="34" charset="0"/>
              </a:rPr>
              <a:t>Napjainkban nemcsak személyesen találkozhatunk más emberekkel, hanem a virtuális térben is. Mivel ott nem szemtől szemben látnak bennünket, könnyű másnak mutatni magunkat, mint akik valójában vagyunk. Vannak emberek, akik hamis képet mutatnak magukról azért, hogy megtévesszenek másokat. Isten Igéje arra tanít bennünket, hogy minden körülmények között úgy viselkedjünk, hogy tudjunk felelősséget vállalni a tetteinkért. </a:t>
            </a:r>
          </a:p>
          <a:p>
            <a:pPr marL="0" indent="0" algn="ctr">
              <a:lnSpc>
                <a:spcPct val="120000"/>
              </a:lnSpc>
              <a:spcBef>
                <a:spcPts val="0"/>
              </a:spcBef>
              <a:buFont typeface="Arial" panose="020B0604020202020204" pitchFamily="34" charset="0"/>
              <a:buNone/>
            </a:pPr>
            <a:r>
              <a:rPr lang="hu-HU" sz="2400" b="1" dirty="0">
                <a:latin typeface="Arial" panose="020B0604020202020204" pitchFamily="34" charset="0"/>
                <a:cs typeface="Arial" panose="020B0604020202020204" pitchFamily="34" charset="0"/>
              </a:rPr>
              <a:t>Kattints tovább, és olvasd el, hogy Pál apostol milyen tanácsokat ad egy fiatal társának ugyanerről a témáról.</a:t>
            </a:r>
          </a:p>
          <a:p>
            <a:pPr marL="0" indent="0" algn="ctr">
              <a:buFont typeface="Arial" panose="020B0604020202020204" pitchFamily="34" charset="0"/>
              <a:buNone/>
            </a:pPr>
            <a:endParaRPr lang="hu-H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12506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16BCFF27-A88A-4A77-B008-5026669E6532}"/>
              </a:ext>
            </a:extLst>
          </p:cNvPr>
          <p:cNvSpPr>
            <a:spLocks noGrp="1"/>
          </p:cNvSpPr>
          <p:nvPr>
            <p:ph idx="1"/>
          </p:nvPr>
        </p:nvSpPr>
        <p:spPr>
          <a:xfrm>
            <a:off x="188779" y="3327056"/>
            <a:ext cx="10515600" cy="3253881"/>
          </a:xfrm>
          <a:solidFill>
            <a:schemeClr val="accent4">
              <a:lumMod val="75000"/>
            </a:schemeClr>
          </a:solidFill>
        </p:spPr>
        <p:txBody>
          <a:bodyPr>
            <a:normAutofit/>
          </a:bodyPr>
          <a:lstStyle/>
          <a:p>
            <a:pPr marL="0" indent="0" algn="ctr">
              <a:buNone/>
            </a:pPr>
            <a:r>
              <a:rPr lang="hu-HU" sz="2400" dirty="0">
                <a:solidFill>
                  <a:schemeClr val="bg1"/>
                </a:solidFill>
                <a:latin typeface="Arial" panose="020B0604020202020204" pitchFamily="34" charset="0"/>
                <a:cs typeface="Arial" panose="020B0604020202020204" pitchFamily="34" charset="0"/>
              </a:rPr>
              <a:t>„Senki meg ne vessen ifjú korod miatt, hanem légy példája a hívőknek beszédben, magaviseletben, szeretetben, hitben, tiszta életben. Amíg megérkezem, legyen gondod a Szentírás felolvasására, az igehirdetésre, a tanításra. Ne hanyagold el a benned levő kegyelmi ajándékot, amelyet prófécia által kaptál a vének kézrátételével. Ezekkel törődj, ezekkel foglalkozz, hogy </a:t>
            </a:r>
            <a:r>
              <a:rPr lang="hu-HU" sz="2400" dirty="0" err="1">
                <a:solidFill>
                  <a:schemeClr val="bg1"/>
                </a:solidFill>
                <a:latin typeface="Arial" panose="020B0604020202020204" pitchFamily="34" charset="0"/>
                <a:cs typeface="Arial" panose="020B0604020202020204" pitchFamily="34" charset="0"/>
              </a:rPr>
              <a:t>előrehaladásod</a:t>
            </a:r>
            <a:r>
              <a:rPr lang="hu-HU" sz="2400" dirty="0">
                <a:solidFill>
                  <a:schemeClr val="bg1"/>
                </a:solidFill>
                <a:latin typeface="Arial" panose="020B0604020202020204" pitchFamily="34" charset="0"/>
                <a:cs typeface="Arial" panose="020B0604020202020204" pitchFamily="34" charset="0"/>
              </a:rPr>
              <a:t> nyilvánvaló legyen mindenki előtt. Legyen gondod önmagadra és a tanításra, maradj meg ezek mellett, mert ha így cselekszel, megmented magadat is, hallgatóidat is.” </a:t>
            </a:r>
          </a:p>
          <a:p>
            <a:pPr marL="0" indent="0" algn="ctr">
              <a:buNone/>
            </a:pPr>
            <a:r>
              <a:rPr lang="hu-HU" sz="2400" dirty="0">
                <a:solidFill>
                  <a:schemeClr val="bg1"/>
                </a:solidFill>
                <a:latin typeface="Arial" panose="020B0604020202020204" pitchFamily="34" charset="0"/>
                <a:cs typeface="Arial" panose="020B0604020202020204" pitchFamily="34" charset="0"/>
              </a:rPr>
              <a:t>(1Tim 4,12—16)</a:t>
            </a:r>
          </a:p>
          <a:p>
            <a:pPr marL="0" indent="0" algn="ctr">
              <a:buNone/>
            </a:pPr>
            <a:endParaRPr lang="hu-HU" sz="2400" dirty="0">
              <a:solidFill>
                <a:schemeClr val="bg1"/>
              </a:solidFill>
              <a:latin typeface="Arial" panose="020B0604020202020204" pitchFamily="34" charset="0"/>
              <a:cs typeface="Arial" panose="020B0604020202020204" pitchFamily="34" charset="0"/>
            </a:endParaRPr>
          </a:p>
        </p:txBody>
      </p:sp>
      <p:pic>
        <p:nvPicPr>
          <p:cNvPr id="5" name="Kép 4" descr="A képen kültéri, emlősök, tigris, nagymacska látható&#10;&#10;Automatikusan generált leírás">
            <a:extLst>
              <a:ext uri="{FF2B5EF4-FFF2-40B4-BE49-F238E27FC236}">
                <a16:creationId xmlns:a16="http://schemas.microsoft.com/office/drawing/2014/main" id="{0BEE94A0-BB53-4505-9C90-B903ABD0ACA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857999" y="193791"/>
            <a:ext cx="4863273" cy="3133265"/>
          </a:xfrm>
          <a:prstGeom prst="rect">
            <a:avLst/>
          </a:prstGeom>
        </p:spPr>
      </p:pic>
      <p:sp>
        <p:nvSpPr>
          <p:cNvPr id="6" name="Cím 5">
            <a:extLst>
              <a:ext uri="{FF2B5EF4-FFF2-40B4-BE49-F238E27FC236}">
                <a16:creationId xmlns:a16="http://schemas.microsoft.com/office/drawing/2014/main" id="{D8836B01-6D39-456A-8E84-6FFFD28FF21D}"/>
              </a:ext>
            </a:extLst>
          </p:cNvPr>
          <p:cNvSpPr>
            <a:spLocks noGrp="1"/>
          </p:cNvSpPr>
          <p:nvPr>
            <p:ph type="title"/>
          </p:nvPr>
        </p:nvSpPr>
        <p:spPr>
          <a:xfrm>
            <a:off x="851262" y="1097641"/>
            <a:ext cx="4961709" cy="1325563"/>
          </a:xfrm>
        </p:spPr>
        <p:txBody>
          <a:bodyPr>
            <a:normAutofit/>
          </a:bodyPr>
          <a:lstStyle/>
          <a:p>
            <a:pPr algn="ctr"/>
            <a:r>
              <a:rPr lang="hu-HU" sz="2800" b="1" dirty="0">
                <a:latin typeface="Arial" panose="020B0604020202020204" pitchFamily="34" charset="0"/>
                <a:cs typeface="Arial" panose="020B0604020202020204" pitchFamily="34" charset="0"/>
              </a:rPr>
              <a:t>Pál apostol tanácsai Timóteusnak</a:t>
            </a:r>
          </a:p>
        </p:txBody>
      </p:sp>
      <p:pic>
        <p:nvPicPr>
          <p:cNvPr id="7" name="Kép 6">
            <a:extLst>
              <a:ext uri="{FF2B5EF4-FFF2-40B4-BE49-F238E27FC236}">
                <a16:creationId xmlns:a16="http://schemas.microsoft.com/office/drawing/2014/main" id="{0D5EE57C-8867-40CD-8CA4-F3C284EBB65B}"/>
              </a:ext>
            </a:extLst>
          </p:cNvPr>
          <p:cNvPicPr>
            <a:picLocks noChangeAspect="1"/>
          </p:cNvPicPr>
          <p:nvPr/>
        </p:nvPicPr>
        <p:blipFill rotWithShape="1">
          <a:blip r:embed="rId3"/>
          <a:srcRect l="1077" t="887" r="2783" b="-887"/>
          <a:stretch/>
        </p:blipFill>
        <p:spPr>
          <a:xfrm>
            <a:off x="10824000" y="5490000"/>
            <a:ext cx="1368000" cy="1368000"/>
          </a:xfrm>
          <a:prstGeom prst="rect">
            <a:avLst/>
          </a:prstGeom>
        </p:spPr>
      </p:pic>
    </p:spTree>
    <p:extLst>
      <p:ext uri="{BB962C8B-B14F-4D97-AF65-F5344CB8AC3E}">
        <p14:creationId xmlns:p14="http://schemas.microsoft.com/office/powerpoint/2010/main" val="391212991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E90DE94-61F8-433E-96A2-1065A95C6004}"/>
              </a:ext>
            </a:extLst>
          </p:cNvPr>
          <p:cNvSpPr>
            <a:spLocks noGrp="1"/>
          </p:cNvSpPr>
          <p:nvPr>
            <p:ph type="title"/>
          </p:nvPr>
        </p:nvSpPr>
        <p:spPr>
          <a:xfrm>
            <a:off x="295813" y="88966"/>
            <a:ext cx="7242544" cy="1325563"/>
          </a:xfrm>
        </p:spPr>
        <p:txBody>
          <a:bodyPr/>
          <a:lstStyle/>
          <a:p>
            <a:r>
              <a:rPr lang="hu-HU" dirty="0">
                <a:latin typeface="Arial" panose="020B0604020202020204" pitchFamily="34" charset="0"/>
                <a:cs typeface="Arial" panose="020B0604020202020204" pitchFamily="34" charset="0"/>
              </a:rPr>
              <a:t>Ki volt Timóteus?</a:t>
            </a:r>
          </a:p>
        </p:txBody>
      </p:sp>
      <p:sp>
        <p:nvSpPr>
          <p:cNvPr id="10" name="Beszédbuborék: négyszög 9">
            <a:extLst>
              <a:ext uri="{FF2B5EF4-FFF2-40B4-BE49-F238E27FC236}">
                <a16:creationId xmlns:a16="http://schemas.microsoft.com/office/drawing/2014/main" id="{6AE45B97-6CAB-4CFB-8A24-297C0DDE6831}"/>
              </a:ext>
            </a:extLst>
          </p:cNvPr>
          <p:cNvSpPr/>
          <p:nvPr/>
        </p:nvSpPr>
        <p:spPr>
          <a:xfrm>
            <a:off x="7946952" y="284909"/>
            <a:ext cx="3883541" cy="5205091"/>
          </a:xfrm>
          <a:prstGeom prst="wedgeRectCallout">
            <a:avLst>
              <a:gd name="adj1" fmla="val -49631"/>
              <a:gd name="adj2" fmla="val -63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latin typeface="Arial" panose="020B0604020202020204" pitchFamily="34" charset="0"/>
                <a:cs typeface="Arial" panose="020B0604020202020204" pitchFamily="34" charset="0"/>
              </a:rPr>
              <a:t>Timóteus hívő családban élő fiatalember volt, aki nagymamájától és édesanyjától kapott mintát a hívő életre. </a:t>
            </a:r>
          </a:p>
          <a:p>
            <a:pPr algn="ctr"/>
            <a:r>
              <a:rPr lang="hu-HU" sz="2000" dirty="0">
                <a:latin typeface="Arial" panose="020B0604020202020204" pitchFamily="34" charset="0"/>
                <a:cs typeface="Arial" panose="020B0604020202020204" pitchFamily="34" charset="0"/>
              </a:rPr>
              <a:t>Neve is az életére és a hitére utal. Ezt jelenti: „Tisztelet Istennek”. Édesanyjáról tudjuk, hogy zsidó származású volt, aki Pál missziója által térhetett meg. Körülbelül 20 éves lehetett Timóteus, amikor az apostol közvetlen munkatársa lett. Azzal bízta meg őt Pál, hogy látogassa meg a missziói utak során létrejött gyülekezeteket, és segítse a munkájukat. </a:t>
            </a:r>
          </a:p>
        </p:txBody>
      </p:sp>
      <p:pic>
        <p:nvPicPr>
          <p:cNvPr id="5" name="Kép 4">
            <a:extLst>
              <a:ext uri="{FF2B5EF4-FFF2-40B4-BE49-F238E27FC236}">
                <a16:creationId xmlns:a16="http://schemas.microsoft.com/office/drawing/2014/main" id="{55C10CE0-7F6D-44AB-86A6-71ED751FFE7F}"/>
              </a:ext>
            </a:extLst>
          </p:cNvPr>
          <p:cNvPicPr>
            <a:picLocks noChangeAspect="1"/>
          </p:cNvPicPr>
          <p:nvPr/>
        </p:nvPicPr>
        <p:blipFill>
          <a:blip r:embed="rId2"/>
          <a:stretch>
            <a:fillRect/>
          </a:stretch>
        </p:blipFill>
        <p:spPr>
          <a:xfrm>
            <a:off x="10808309" y="5490000"/>
            <a:ext cx="1383691" cy="1368000"/>
          </a:xfrm>
          <a:prstGeom prst="rect">
            <a:avLst/>
          </a:prstGeom>
        </p:spPr>
      </p:pic>
      <p:pic>
        <p:nvPicPr>
          <p:cNvPr id="8" name="Kép 7" descr="A képen szöveg látható&#10;&#10;Automatikusan generált leírás">
            <a:extLst>
              <a:ext uri="{FF2B5EF4-FFF2-40B4-BE49-F238E27FC236}">
                <a16:creationId xmlns:a16="http://schemas.microsoft.com/office/drawing/2014/main" id="{655FEF6F-A106-455F-A9AA-18884CF3C2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813" y="1379758"/>
            <a:ext cx="7242544" cy="4773866"/>
          </a:xfrm>
          <a:prstGeom prst="rect">
            <a:avLst/>
          </a:prstGeom>
        </p:spPr>
      </p:pic>
    </p:spTree>
    <p:extLst>
      <p:ext uri="{BB962C8B-B14F-4D97-AF65-F5344CB8AC3E}">
        <p14:creationId xmlns:p14="http://schemas.microsoft.com/office/powerpoint/2010/main" val="3795721301"/>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E75C751D-5D14-47F3-B213-7CD3A097EAF0}"/>
              </a:ext>
            </a:extLst>
          </p:cNvPr>
          <p:cNvSpPr>
            <a:spLocks noGrp="1"/>
          </p:cNvSpPr>
          <p:nvPr>
            <p:ph idx="1"/>
          </p:nvPr>
        </p:nvSpPr>
        <p:spPr>
          <a:xfrm>
            <a:off x="4640194" y="2753327"/>
            <a:ext cx="6063125" cy="3907965"/>
          </a:xfrm>
        </p:spPr>
        <p:txBody>
          <a:bodyPr>
            <a:noAutofit/>
          </a:bodyPr>
          <a:lstStyle/>
          <a:p>
            <a:pPr marL="324000" indent="-457200">
              <a:buFont typeface="+mj-lt"/>
              <a:buAutoNum type="arabicPeriod"/>
            </a:pPr>
            <a:r>
              <a:rPr lang="hu-HU" sz="2000" dirty="0">
                <a:latin typeface="Arial" panose="020B0604020202020204" pitchFamily="34" charset="0"/>
                <a:cs typeface="Arial" panose="020B0604020202020204" pitchFamily="34" charset="0"/>
              </a:rPr>
              <a:t>Mik azok a kegyelmi ajándékok?</a:t>
            </a:r>
          </a:p>
          <a:p>
            <a:pPr marL="324000" indent="-457200">
              <a:buFont typeface="+mj-lt"/>
              <a:buAutoNum type="arabicPeriod"/>
            </a:pPr>
            <a:r>
              <a:rPr lang="hu-HU" sz="2000" dirty="0">
                <a:latin typeface="Arial" panose="020B0604020202020204" pitchFamily="34" charset="0"/>
                <a:cs typeface="Arial" panose="020B0604020202020204" pitchFamily="34" charset="0"/>
              </a:rPr>
              <a:t>Mit jelent az, hogy legyen gondod önmagadra?</a:t>
            </a:r>
          </a:p>
          <a:p>
            <a:pPr marL="324000" indent="-457200">
              <a:buFont typeface="+mj-lt"/>
              <a:buAutoNum type="arabicPeriod"/>
            </a:pPr>
            <a:r>
              <a:rPr lang="hu-HU" sz="2000" dirty="0">
                <a:latin typeface="Arial" panose="020B0604020202020204" pitchFamily="34" charset="0"/>
                <a:cs typeface="Arial" panose="020B0604020202020204" pitchFamily="34" charset="0"/>
              </a:rPr>
              <a:t>Miért fontos a Szentírás felolvasása?</a:t>
            </a:r>
          </a:p>
          <a:p>
            <a:pPr marL="324000" indent="-457200">
              <a:buFont typeface="+mj-lt"/>
              <a:buAutoNum type="arabicPeriod"/>
            </a:pPr>
            <a:r>
              <a:rPr lang="hu-HU" sz="2000" dirty="0">
                <a:latin typeface="Arial" panose="020B0604020202020204" pitchFamily="34" charset="0"/>
                <a:cs typeface="Arial" panose="020B0604020202020204" pitchFamily="34" charset="0"/>
              </a:rPr>
              <a:t>Pál intelmei vajon érvényesek a mai fiatalok számára is? </a:t>
            </a:r>
          </a:p>
          <a:p>
            <a:pPr marL="324000" indent="-457200">
              <a:buFont typeface="+mj-lt"/>
              <a:buAutoNum type="arabicPeriod"/>
            </a:pPr>
            <a:r>
              <a:rPr lang="hu-HU" sz="2000" dirty="0">
                <a:latin typeface="Arial" panose="020B0604020202020204" pitchFamily="34" charset="0"/>
                <a:cs typeface="Arial" panose="020B0604020202020204" pitchFamily="34" charset="0"/>
              </a:rPr>
              <a:t>Mivel egészítenéd ki még az igeverseket? </a:t>
            </a:r>
          </a:p>
          <a:p>
            <a:pPr marL="324000" indent="-457200">
              <a:buFont typeface="+mj-lt"/>
              <a:buAutoNum type="arabicPeriod"/>
            </a:pPr>
            <a:r>
              <a:rPr lang="hu-HU" sz="2000" dirty="0">
                <a:latin typeface="Arial" panose="020B0604020202020204" pitchFamily="34" charset="0"/>
                <a:cs typeface="Arial" panose="020B0604020202020204" pitchFamily="34" charset="0"/>
              </a:rPr>
              <a:t>Ha hasonló feladatot kapnál, mint Timóteus, hogyan, milyen eszközökkel végeznéd el a megbízatásodat? </a:t>
            </a:r>
          </a:p>
          <a:p>
            <a:pPr marL="324000" indent="-457200">
              <a:buFont typeface="+mj-lt"/>
              <a:buAutoNum type="arabicPeriod"/>
            </a:pPr>
            <a:r>
              <a:rPr lang="hu-HU" sz="2000" dirty="0">
                <a:latin typeface="Arial" panose="020B0604020202020204" pitchFamily="34" charset="0"/>
                <a:cs typeface="Arial" panose="020B0604020202020204" pitchFamily="34" charset="0"/>
              </a:rPr>
              <a:t>Mit jelent, hogy valaki a viselkedésében keresztyén?</a:t>
            </a:r>
          </a:p>
          <a:p>
            <a:pPr marL="0" indent="0" algn="ctr">
              <a:buNone/>
            </a:pPr>
            <a:endParaRPr lang="hu-HU" sz="2000" dirty="0">
              <a:latin typeface="Arial" panose="020B0604020202020204" pitchFamily="34" charset="0"/>
              <a:cs typeface="Arial" panose="020B0604020202020204" pitchFamily="34" charset="0"/>
            </a:endParaRPr>
          </a:p>
        </p:txBody>
      </p:sp>
      <p:sp>
        <p:nvSpPr>
          <p:cNvPr id="4" name="Cím 1">
            <a:extLst>
              <a:ext uri="{FF2B5EF4-FFF2-40B4-BE49-F238E27FC236}">
                <a16:creationId xmlns:a16="http://schemas.microsoft.com/office/drawing/2014/main" id="{6EFDAE84-7993-41FB-9A0E-FE7E4B7377AC}"/>
              </a:ext>
            </a:extLst>
          </p:cNvPr>
          <p:cNvSpPr txBox="1">
            <a:spLocks/>
          </p:cNvSpPr>
          <p:nvPr/>
        </p:nvSpPr>
        <p:spPr>
          <a:xfrm>
            <a:off x="936172" y="196708"/>
            <a:ext cx="10319656" cy="1148765"/>
          </a:xfrm>
          <a:prstGeom prst="rect">
            <a:avLst/>
          </a:prstGeom>
          <a:solidFill>
            <a:schemeClr val="accent2">
              <a:lumMod val="75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2400" dirty="0">
                <a:solidFill>
                  <a:schemeClr val="bg1"/>
                </a:solidFill>
                <a:latin typeface="Arial" panose="020B0604020202020204" pitchFamily="34" charset="0"/>
                <a:cs typeface="Arial" panose="020B0604020202020204" pitchFamily="34" charset="0"/>
              </a:rPr>
              <a:t>Pál bátorítása bizonyára jól esett Timóteusnak. Hiszen fiatal kora miatt valószínűleg néha ő is bizonytalankodott. Talán abban sem volt mindig biztos, hogy mi Isten akarata. </a:t>
            </a:r>
            <a:endParaRPr lang="hu-HU" sz="4000" dirty="0">
              <a:solidFill>
                <a:schemeClr val="bg1"/>
              </a:solidFill>
              <a:latin typeface="Arial" panose="020B0604020202020204" pitchFamily="34" charset="0"/>
              <a:cs typeface="Arial" panose="020B0604020202020204" pitchFamily="34" charset="0"/>
            </a:endParaRPr>
          </a:p>
        </p:txBody>
      </p:sp>
      <p:sp>
        <p:nvSpPr>
          <p:cNvPr id="5" name="Tartalom helye 4">
            <a:extLst>
              <a:ext uri="{FF2B5EF4-FFF2-40B4-BE49-F238E27FC236}">
                <a16:creationId xmlns:a16="http://schemas.microsoft.com/office/drawing/2014/main" id="{AA3719B1-4B62-49E0-9707-9FCA079FCF14}"/>
              </a:ext>
            </a:extLst>
          </p:cNvPr>
          <p:cNvSpPr txBox="1">
            <a:spLocks/>
          </p:cNvSpPr>
          <p:nvPr/>
        </p:nvSpPr>
        <p:spPr>
          <a:xfrm>
            <a:off x="168136" y="1983384"/>
            <a:ext cx="4352109" cy="4351338"/>
          </a:xfrm>
          <a:prstGeom prst="rect">
            <a:avLst/>
          </a:prstGeom>
          <a:solidFill>
            <a:schemeClr val="accent2">
              <a:lumMod val="75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u-HU" sz="2000" dirty="0">
                <a:solidFill>
                  <a:schemeClr val="bg1"/>
                </a:solidFill>
              </a:rPr>
              <a:t>„Senki meg ne vessen ifjú korod miatt, hanem légy példája a hívőknek beszédben, magaviseletben, szeretetben, hitben, tiszta életben. Amíg megérkezem, legyen gondod a Szentírás felolvasására, az igehirdetésre, a tanításra. Ne hanyagold el a benned levő kegyelmi ajándékot, amelyet prófécia által kaptál a vének kézrátételével. Ezekkel törődj, ezekkel foglalkozz, hogy </a:t>
            </a:r>
            <a:r>
              <a:rPr lang="hu-HU" sz="2000" dirty="0" err="1">
                <a:solidFill>
                  <a:schemeClr val="bg1"/>
                </a:solidFill>
              </a:rPr>
              <a:t>előrehaladásod</a:t>
            </a:r>
            <a:r>
              <a:rPr lang="hu-HU" sz="2000" dirty="0">
                <a:solidFill>
                  <a:schemeClr val="bg1"/>
                </a:solidFill>
              </a:rPr>
              <a:t> nyilvánvaló legyen mindenki előtt. Legyen gondod önmagadra és a tanításra, maradj meg ezek mellett, mert ha így cselekszel, megmented magadat is, hallgatóidat is.” </a:t>
            </a:r>
            <a:br>
              <a:rPr lang="hu-HU" sz="2000" dirty="0">
                <a:solidFill>
                  <a:schemeClr val="bg1"/>
                </a:solidFill>
              </a:rPr>
            </a:br>
            <a:r>
              <a:rPr lang="hu-HU" sz="2000" dirty="0">
                <a:solidFill>
                  <a:schemeClr val="bg1"/>
                </a:solidFill>
              </a:rPr>
              <a:t>(1Tim 4,12—16)</a:t>
            </a:r>
          </a:p>
          <a:p>
            <a:pPr marL="0" indent="0" algn="ctr">
              <a:buFont typeface="Arial" panose="020B0604020202020204" pitchFamily="34" charset="0"/>
              <a:buNone/>
            </a:pPr>
            <a:endParaRPr lang="hu-HU" sz="2000" dirty="0">
              <a:solidFill>
                <a:schemeClr val="bg1"/>
              </a:solidFill>
            </a:endParaRPr>
          </a:p>
        </p:txBody>
      </p:sp>
      <p:pic>
        <p:nvPicPr>
          <p:cNvPr id="6" name="Kép 5">
            <a:extLst>
              <a:ext uri="{FF2B5EF4-FFF2-40B4-BE49-F238E27FC236}">
                <a16:creationId xmlns:a16="http://schemas.microsoft.com/office/drawing/2014/main" id="{F5462B8D-7ACD-453C-999D-E5C4B020A32B}"/>
              </a:ext>
            </a:extLst>
          </p:cNvPr>
          <p:cNvPicPr>
            <a:picLocks noChangeAspect="1"/>
          </p:cNvPicPr>
          <p:nvPr/>
        </p:nvPicPr>
        <p:blipFill>
          <a:blip r:embed="rId2"/>
          <a:stretch>
            <a:fillRect/>
          </a:stretch>
        </p:blipFill>
        <p:spPr>
          <a:xfrm>
            <a:off x="10802919" y="5525924"/>
            <a:ext cx="1389081" cy="1368000"/>
          </a:xfrm>
          <a:prstGeom prst="rect">
            <a:avLst/>
          </a:prstGeom>
        </p:spPr>
      </p:pic>
      <p:sp>
        <p:nvSpPr>
          <p:cNvPr id="7" name="Cím 1">
            <a:hlinkClick r:id="rId3"/>
            <a:extLst>
              <a:ext uri="{FF2B5EF4-FFF2-40B4-BE49-F238E27FC236}">
                <a16:creationId xmlns:a16="http://schemas.microsoft.com/office/drawing/2014/main" id="{431AD3FF-D9A7-4D73-A7E2-DDE1A4576588}"/>
              </a:ext>
            </a:extLst>
          </p:cNvPr>
          <p:cNvSpPr txBox="1">
            <a:spLocks/>
          </p:cNvSpPr>
          <p:nvPr/>
        </p:nvSpPr>
        <p:spPr>
          <a:xfrm rot="400452">
            <a:off x="5679190" y="1657881"/>
            <a:ext cx="3985131" cy="783038"/>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2400" b="1" dirty="0">
                <a:latin typeface="Arial" panose="020B0604020202020204" pitchFamily="34" charset="0"/>
                <a:cs typeface="Arial" panose="020B0604020202020204" pitchFamily="34" charset="0"/>
              </a:rPr>
              <a:t>Dolgozz a szöveggel és gondold végig a kérdéseket!</a:t>
            </a:r>
          </a:p>
        </p:txBody>
      </p:sp>
    </p:spTree>
    <p:extLst>
      <p:ext uri="{BB962C8B-B14F-4D97-AF65-F5344CB8AC3E}">
        <p14:creationId xmlns:p14="http://schemas.microsoft.com/office/powerpoint/2010/main" val="1549704671"/>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9450BF1-397D-435C-8836-D970B9C69FE6}"/>
              </a:ext>
            </a:extLst>
          </p:cNvPr>
          <p:cNvSpPr>
            <a:spLocks noGrp="1"/>
          </p:cNvSpPr>
          <p:nvPr>
            <p:ph type="title"/>
          </p:nvPr>
        </p:nvSpPr>
        <p:spPr>
          <a:xfrm>
            <a:off x="1023808" y="235981"/>
            <a:ext cx="5314536" cy="1325563"/>
          </a:xfrm>
        </p:spPr>
        <p:txBody>
          <a:bodyPr>
            <a:normAutofit/>
          </a:bodyPr>
          <a:lstStyle/>
          <a:p>
            <a:pPr algn="ctr"/>
            <a:r>
              <a:rPr lang="hu-HU" sz="3000" dirty="0">
                <a:latin typeface="Arial" panose="020B0604020202020204" pitchFamily="34" charset="0"/>
                <a:cs typeface="Arial" panose="020B0604020202020204" pitchFamily="34" charset="0"/>
              </a:rPr>
              <a:t>Házi feladat – Válassz!</a:t>
            </a:r>
          </a:p>
        </p:txBody>
      </p:sp>
      <p:sp>
        <p:nvSpPr>
          <p:cNvPr id="3" name="Tartalom helye 2">
            <a:extLst>
              <a:ext uri="{FF2B5EF4-FFF2-40B4-BE49-F238E27FC236}">
                <a16:creationId xmlns:a16="http://schemas.microsoft.com/office/drawing/2014/main" id="{D3F4494D-C0EC-49D0-9B7A-D10213DDBE2E}"/>
              </a:ext>
            </a:extLst>
          </p:cNvPr>
          <p:cNvSpPr>
            <a:spLocks noGrp="1"/>
          </p:cNvSpPr>
          <p:nvPr>
            <p:ph idx="1"/>
          </p:nvPr>
        </p:nvSpPr>
        <p:spPr>
          <a:xfrm>
            <a:off x="945161" y="4262276"/>
            <a:ext cx="5471830" cy="2121303"/>
          </a:xfrm>
          <a:solidFill>
            <a:schemeClr val="accent2">
              <a:lumMod val="50000"/>
            </a:schemeClr>
          </a:solidFill>
        </p:spPr>
        <p:txBody>
          <a:bodyPr anchor="t">
            <a:noAutofit/>
          </a:bodyPr>
          <a:lstStyle/>
          <a:p>
            <a:pPr marL="0" indent="0" algn="ctr">
              <a:buNone/>
            </a:pPr>
            <a:r>
              <a:rPr lang="hu-HU" sz="2200" dirty="0">
                <a:latin typeface="Arial" panose="020B0604020202020204" pitchFamily="34" charset="0"/>
                <a:cs typeface="Arial" panose="020B0604020202020204" pitchFamily="34" charset="0"/>
              </a:rPr>
              <a:t>Képzeld el, hogy Pál apostol egy Facebook bejegyzést írt az osztályod idővonalára! </a:t>
            </a:r>
          </a:p>
          <a:p>
            <a:pPr marL="0" indent="0" algn="ctr">
              <a:buNone/>
            </a:pPr>
            <a:r>
              <a:rPr lang="hu-HU" sz="2200" dirty="0">
                <a:latin typeface="Arial" panose="020B0604020202020204" pitchFamily="34" charset="0"/>
                <a:cs typeface="Arial" panose="020B0604020202020204" pitchFamily="34" charset="0"/>
              </a:rPr>
              <a:t>Vajon milyen tanácsai lennének? </a:t>
            </a:r>
          </a:p>
          <a:p>
            <a:pPr marL="0" indent="0" algn="ctr">
              <a:buNone/>
            </a:pPr>
            <a:r>
              <a:rPr lang="hu-HU" sz="2200" dirty="0">
                <a:latin typeface="Arial" panose="020B0604020202020204" pitchFamily="34" charset="0"/>
                <a:cs typeface="Arial" panose="020B0604020202020204" pitchFamily="34" charset="0"/>
              </a:rPr>
              <a:t>Írd meg ezt a bejegyzést 10-12 mondatban!</a:t>
            </a:r>
          </a:p>
          <a:p>
            <a:pPr algn="ctr"/>
            <a:endParaRPr lang="hu-HU" sz="2200" dirty="0">
              <a:latin typeface="Arial" panose="020B0604020202020204" pitchFamily="34" charset="0"/>
              <a:cs typeface="Arial" panose="020B0604020202020204" pitchFamily="34" charset="0"/>
            </a:endParaRP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Kép 5" descr="A képen beltéri látható&#10;&#10;Automatikusan generált leírás">
            <a:extLst>
              <a:ext uri="{FF2B5EF4-FFF2-40B4-BE49-F238E27FC236}">
                <a16:creationId xmlns:a16="http://schemas.microsoft.com/office/drawing/2014/main" id="{24FEDE5C-C892-4E6B-969A-D07C86FB791B}"/>
              </a:ext>
            </a:extLst>
          </p:cNvPr>
          <p:cNvPicPr>
            <a:picLocks noChangeAspect="1"/>
          </p:cNvPicPr>
          <p:nvPr/>
        </p:nvPicPr>
        <p:blipFill rotWithShape="1">
          <a:blip r:embed="rId2">
            <a:extLst>
              <a:ext uri="{28A0092B-C50C-407E-A947-70E740481C1C}">
                <a14:useLocalDpi xmlns:a14="http://schemas.microsoft.com/office/drawing/2010/main" val="0"/>
              </a:ext>
            </a:extLst>
          </a:blip>
          <a:srcRect l="19114" r="8713"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4" name="Tartalom helye 2">
            <a:extLst>
              <a:ext uri="{FF2B5EF4-FFF2-40B4-BE49-F238E27FC236}">
                <a16:creationId xmlns:a16="http://schemas.microsoft.com/office/drawing/2014/main" id="{43A5D6DC-51ED-4F58-9245-C3B571E096B4}"/>
              </a:ext>
            </a:extLst>
          </p:cNvPr>
          <p:cNvSpPr txBox="1">
            <a:spLocks/>
          </p:cNvSpPr>
          <p:nvPr/>
        </p:nvSpPr>
        <p:spPr>
          <a:xfrm>
            <a:off x="945161" y="1495883"/>
            <a:ext cx="5471830" cy="2370723"/>
          </a:xfrm>
          <a:prstGeom prst="rect">
            <a:avLst/>
          </a:prstGeom>
          <a:solidFill>
            <a:schemeClr val="accent2">
              <a:lumMod val="5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2200" dirty="0">
                <a:latin typeface="Arial" panose="020B0604020202020204" pitchFamily="34" charset="0"/>
                <a:cs typeface="Arial" panose="020B0604020202020204" pitchFamily="34" charset="0"/>
              </a:rPr>
              <a:t>Egy keresztyén híroldal gimnazistáktól vár írásokat arról, hogy mit jelent ma a hitet fiatalként megélni.</a:t>
            </a:r>
          </a:p>
          <a:p>
            <a:pPr marL="0" indent="0" algn="ctr">
              <a:buFont typeface="Arial" panose="020B0604020202020204" pitchFamily="34" charset="0"/>
              <a:buNone/>
            </a:pPr>
            <a:r>
              <a:rPr lang="hu-HU" sz="2200" dirty="0">
                <a:latin typeface="Arial" panose="020B0604020202020204" pitchFamily="34" charset="0"/>
                <a:cs typeface="Arial" panose="020B0604020202020204" pitchFamily="34" charset="0"/>
              </a:rPr>
              <a:t>Készíts egy 10-12 </a:t>
            </a:r>
            <a:r>
              <a:rPr lang="hu-HU" sz="2200" dirty="0" err="1">
                <a:latin typeface="Arial" panose="020B0604020202020204" pitchFamily="34" charset="0"/>
                <a:cs typeface="Arial" panose="020B0604020202020204" pitchFamily="34" charset="0"/>
              </a:rPr>
              <a:t>mondatos</a:t>
            </a:r>
            <a:r>
              <a:rPr lang="hu-HU" sz="2200" dirty="0">
                <a:latin typeface="Arial" panose="020B0604020202020204" pitchFamily="34" charset="0"/>
                <a:cs typeface="Arial" panose="020B0604020202020204" pitchFamily="34" charset="0"/>
              </a:rPr>
              <a:t> blogbejegyzést arról, hogy miképpen határozza meg az önazonosságodat az, hogy keresztyén vagy!</a:t>
            </a:r>
          </a:p>
        </p:txBody>
      </p:sp>
      <p:pic>
        <p:nvPicPr>
          <p:cNvPr id="8" name="Kép 7">
            <a:extLst>
              <a:ext uri="{FF2B5EF4-FFF2-40B4-BE49-F238E27FC236}">
                <a16:creationId xmlns:a16="http://schemas.microsoft.com/office/drawing/2014/main" id="{97442DE3-E2C3-43D9-AD23-C50CFFD4F542}"/>
              </a:ext>
            </a:extLst>
          </p:cNvPr>
          <p:cNvPicPr>
            <a:picLocks noChangeAspect="1"/>
          </p:cNvPicPr>
          <p:nvPr/>
        </p:nvPicPr>
        <p:blipFill>
          <a:blip r:embed="rId3"/>
          <a:stretch>
            <a:fillRect/>
          </a:stretch>
        </p:blipFill>
        <p:spPr>
          <a:xfrm>
            <a:off x="10800164" y="5501784"/>
            <a:ext cx="1391836" cy="1368000"/>
          </a:xfrm>
          <a:prstGeom prst="rect">
            <a:avLst/>
          </a:prstGeom>
        </p:spPr>
      </p:pic>
      <p:sp>
        <p:nvSpPr>
          <p:cNvPr id="5" name="Szövegdoboz 4">
            <a:extLst>
              <a:ext uri="{FF2B5EF4-FFF2-40B4-BE49-F238E27FC236}">
                <a16:creationId xmlns:a16="http://schemas.microsoft.com/office/drawing/2014/main" id="{00E653F0-EF7E-4F7D-A1DC-B336AFC4B223}"/>
              </a:ext>
            </a:extLst>
          </p:cNvPr>
          <p:cNvSpPr txBox="1"/>
          <p:nvPr/>
        </p:nvSpPr>
        <p:spPr>
          <a:xfrm>
            <a:off x="439737" y="2349687"/>
            <a:ext cx="679269" cy="461665"/>
          </a:xfrm>
          <a:prstGeom prst="rect">
            <a:avLst/>
          </a:prstGeom>
          <a:solidFill>
            <a:schemeClr val="accent6"/>
          </a:solidFill>
        </p:spPr>
        <p:txBody>
          <a:bodyPr wrap="square" rtlCol="0">
            <a:spAutoFit/>
          </a:bodyPr>
          <a:lstStyle/>
          <a:p>
            <a:pPr algn="ctr"/>
            <a:r>
              <a:rPr lang="hu-HU" sz="2400" b="1" dirty="0">
                <a:latin typeface="Arial" panose="020B0604020202020204" pitchFamily="34" charset="0"/>
                <a:cs typeface="Arial" panose="020B0604020202020204" pitchFamily="34" charset="0"/>
              </a:rPr>
              <a:t>1.</a:t>
            </a:r>
          </a:p>
        </p:txBody>
      </p:sp>
      <p:sp>
        <p:nvSpPr>
          <p:cNvPr id="9" name="Szövegdoboz 8">
            <a:extLst>
              <a:ext uri="{FF2B5EF4-FFF2-40B4-BE49-F238E27FC236}">
                <a16:creationId xmlns:a16="http://schemas.microsoft.com/office/drawing/2014/main" id="{82575BFD-7CA8-44A9-88E9-3ECD60B4F443}"/>
              </a:ext>
            </a:extLst>
          </p:cNvPr>
          <p:cNvSpPr txBox="1"/>
          <p:nvPr/>
        </p:nvSpPr>
        <p:spPr>
          <a:xfrm>
            <a:off x="458203" y="5092094"/>
            <a:ext cx="679269" cy="461665"/>
          </a:xfrm>
          <a:prstGeom prst="rect">
            <a:avLst/>
          </a:prstGeom>
          <a:solidFill>
            <a:schemeClr val="accent6"/>
          </a:solidFill>
        </p:spPr>
        <p:txBody>
          <a:bodyPr wrap="square" rtlCol="0">
            <a:spAutoFit/>
          </a:bodyPr>
          <a:lstStyle/>
          <a:p>
            <a:pPr algn="ctr"/>
            <a:r>
              <a:rPr lang="hu-HU" sz="2400" b="1"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3941507131"/>
      </p:ext>
    </p:extLst>
  </p:cSld>
  <p:clrMapOvr>
    <a:overrideClrMapping bg1="dk1" tx1="lt1" bg2="dk2" tx2="lt2" accent1="accent1" accent2="accent2" accent3="accent3" accent4="accent4" accent5="accent5" accent6="accent6" hlink="hlink" folHlink="folHlink"/>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1640113" y="266957"/>
            <a:ext cx="4804230" cy="5262979"/>
          </a:xfrm>
          <a:prstGeom prst="rect">
            <a:avLst/>
          </a:prstGeom>
          <a:solidFill>
            <a:schemeClr val="tx2">
              <a:lumMod val="75000"/>
            </a:schemeClr>
          </a:solidFill>
          <a:ln w="47625">
            <a:noFill/>
          </a:ln>
        </p:spPr>
        <p:txBody>
          <a:bodyPr wrap="square" rtlCol="0">
            <a:spAutoFit/>
          </a:bodyPr>
          <a:lstStyle/>
          <a:p>
            <a:pPr algn="ctr"/>
            <a:r>
              <a:rPr lang="hu-HU" sz="2800" dirty="0">
                <a:solidFill>
                  <a:schemeClr val="bg1"/>
                </a:solidFill>
                <a:latin typeface="Arial" panose="020B0604020202020204" pitchFamily="34" charset="0"/>
                <a:cs typeface="Arial" panose="020B0604020202020204" pitchFamily="34" charset="0"/>
              </a:rPr>
              <a:t>Kedves Hittanos Barátom!</a:t>
            </a:r>
          </a:p>
          <a:p>
            <a:pPr algn="ctr"/>
            <a:endParaRPr lang="hu-HU" sz="2800" dirty="0">
              <a:solidFill>
                <a:schemeClr val="bg1"/>
              </a:solidFill>
              <a:latin typeface="Arial" panose="020B0604020202020204" pitchFamily="34" charset="0"/>
              <a:cs typeface="Arial" panose="020B0604020202020204" pitchFamily="34" charset="0"/>
            </a:endParaRPr>
          </a:p>
          <a:p>
            <a:pPr algn="ctr"/>
            <a:r>
              <a:rPr lang="hu-HU" sz="2800" dirty="0">
                <a:solidFill>
                  <a:schemeClr val="bg1"/>
                </a:solidFill>
                <a:latin typeface="Arial" panose="020B0604020202020204" pitchFamily="34" charset="0"/>
                <a:cs typeface="Arial" panose="020B0604020202020204" pitchFamily="34" charset="0"/>
              </a:rPr>
              <a:t>A digitális hittanórán szükséged lesz a következőkre:</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Internet kapcsolat</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Laptop, okostelefon vagy tablet</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Hangszóró vagy fülhallgató</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Színesceruzák</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Lelkes és nyitott hozzáállásod. </a:t>
            </a:r>
            <a:r>
              <a:rPr lang="hu-HU" sz="2800" dirty="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hu-HU" sz="2800" dirty="0">
              <a:solidFill>
                <a:schemeClr val="bg1"/>
              </a:solidFill>
              <a:latin typeface="Arial" panose="020B0604020202020204" pitchFamily="34" charset="0"/>
              <a:cs typeface="Arial" panose="020B0604020202020204" pitchFamily="34" charset="0"/>
            </a:endParaRPr>
          </a:p>
        </p:txBody>
      </p:sp>
      <p:sp>
        <p:nvSpPr>
          <p:cNvPr id="7" name="Ellipszis 6"/>
          <p:cNvSpPr/>
          <p:nvPr/>
        </p:nvSpPr>
        <p:spPr>
          <a:xfrm>
            <a:off x="6841195" y="2540000"/>
            <a:ext cx="5302293" cy="412640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600" dirty="0">
                <a:solidFill>
                  <a:schemeClr val="bg1"/>
                </a:solidFill>
                <a:latin typeface="Arial" panose="020B0604020202020204" pitchFamily="34" charset="0"/>
                <a:cs typeface="Arial" panose="020B0604020202020204" pitchFamily="34" charset="0"/>
              </a:rPr>
              <a:t>Kérlek, hogy olvasd el a diákon szereplő információkat és kövesd az utasításokat!</a:t>
            </a:r>
          </a:p>
          <a:p>
            <a:pPr algn="ctr"/>
            <a:endParaRPr lang="hu-HU" sz="2600" dirty="0">
              <a:solidFill>
                <a:schemeClr val="bg1"/>
              </a:solidFill>
              <a:latin typeface="Arial" panose="020B0604020202020204" pitchFamily="34" charset="0"/>
              <a:cs typeface="Arial" panose="020B0604020202020204" pitchFamily="34" charset="0"/>
            </a:endParaRPr>
          </a:p>
          <a:p>
            <a:pPr algn="ctr"/>
            <a:r>
              <a:rPr lang="hu-HU" sz="2600" dirty="0">
                <a:solidFill>
                  <a:schemeClr val="bg1"/>
                </a:solidFill>
                <a:latin typeface="Arial" panose="020B0604020202020204" pitchFamily="34" charset="0"/>
                <a:cs typeface="Arial" panose="020B0604020202020204" pitchFamily="34" charset="0"/>
              </a:rPr>
              <a:t>Állítsd be a diavetítést és indítsd el a PPT-t! </a:t>
            </a:r>
          </a:p>
        </p:txBody>
      </p:sp>
    </p:spTree>
    <p:extLst>
      <p:ext uri="{BB962C8B-B14F-4D97-AF65-F5344CB8AC3E}">
        <p14:creationId xmlns:p14="http://schemas.microsoft.com/office/powerpoint/2010/main" val="40190783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7C0C3DD-D48E-404D-A5B2-B6105472396D}"/>
              </a:ext>
            </a:extLst>
          </p:cNvPr>
          <p:cNvSpPr>
            <a:spLocks noGrp="1"/>
          </p:cNvSpPr>
          <p:nvPr>
            <p:ph type="title"/>
          </p:nvPr>
        </p:nvSpPr>
        <p:spPr>
          <a:xfrm>
            <a:off x="3467100" y="365125"/>
            <a:ext cx="5257800" cy="934629"/>
          </a:xfrm>
        </p:spPr>
        <p:txBody>
          <a:bodyPr/>
          <a:lstStyle/>
          <a:p>
            <a:pPr algn="ctr"/>
            <a:r>
              <a:rPr lang="hu-HU" dirty="0">
                <a:latin typeface="Arial" panose="020B0604020202020204" pitchFamily="34" charset="0"/>
                <a:cs typeface="Arial" panose="020B0604020202020204" pitchFamily="34" charset="0"/>
              </a:rPr>
              <a:t>Aranymondás</a:t>
            </a:r>
          </a:p>
        </p:txBody>
      </p:sp>
      <p:sp>
        <p:nvSpPr>
          <p:cNvPr id="3" name="Tartalom helye 2">
            <a:extLst>
              <a:ext uri="{FF2B5EF4-FFF2-40B4-BE49-F238E27FC236}">
                <a16:creationId xmlns:a16="http://schemas.microsoft.com/office/drawing/2014/main" id="{3436E4FC-59ED-4C0D-B4DB-8B9F7EE05FE4}"/>
              </a:ext>
            </a:extLst>
          </p:cNvPr>
          <p:cNvSpPr>
            <a:spLocks noGrp="1"/>
          </p:cNvSpPr>
          <p:nvPr>
            <p:ph idx="1"/>
          </p:nvPr>
        </p:nvSpPr>
        <p:spPr>
          <a:xfrm>
            <a:off x="434828" y="1692485"/>
            <a:ext cx="4855629" cy="3865759"/>
          </a:xfrm>
          <a:solidFill>
            <a:schemeClr val="accent2">
              <a:lumMod val="75000"/>
            </a:schemeClr>
          </a:solidFill>
        </p:spPr>
        <p:txBody>
          <a:bodyPr>
            <a:normAutofit/>
          </a:bodyPr>
          <a:lstStyle/>
          <a:p>
            <a:pPr marL="0" indent="0" algn="ctr">
              <a:buNone/>
            </a:pPr>
            <a:r>
              <a:rPr lang="hu-HU" b="1" dirty="0">
                <a:latin typeface="Arial" panose="020B0604020202020204" pitchFamily="34" charset="0"/>
                <a:cs typeface="Arial" panose="020B0604020202020204" pitchFamily="34" charset="0"/>
              </a:rPr>
              <a:t>„Senki meg ne vessen ifjú korod miatt, hanem légy példája a hívőknek beszédben, magaviseletben, szeretetben, hitben, tiszta életben.” </a:t>
            </a:r>
          </a:p>
          <a:p>
            <a:pPr marL="0" indent="0" algn="ctr">
              <a:buNone/>
            </a:pPr>
            <a:r>
              <a:rPr lang="hu-HU" b="1" dirty="0">
                <a:latin typeface="Arial" panose="020B0604020202020204" pitchFamily="34" charset="0"/>
                <a:cs typeface="Arial" panose="020B0604020202020204" pitchFamily="34" charset="0"/>
              </a:rPr>
              <a:t>1Tim 4,12</a:t>
            </a:r>
          </a:p>
        </p:txBody>
      </p:sp>
      <p:pic>
        <p:nvPicPr>
          <p:cNvPr id="5" name="Kép 4">
            <a:extLst>
              <a:ext uri="{FF2B5EF4-FFF2-40B4-BE49-F238E27FC236}">
                <a16:creationId xmlns:a16="http://schemas.microsoft.com/office/drawing/2014/main" id="{2C46B03E-6103-4765-A2B0-130F95A74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7474" y="1692488"/>
            <a:ext cx="5839698" cy="3865758"/>
          </a:xfrm>
          <a:prstGeom prst="rect">
            <a:avLst/>
          </a:prstGeom>
        </p:spPr>
      </p:pic>
    </p:spTree>
    <p:extLst>
      <p:ext uri="{BB962C8B-B14F-4D97-AF65-F5344CB8AC3E}">
        <p14:creationId xmlns:p14="http://schemas.microsoft.com/office/powerpoint/2010/main" val="362166077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ép 4" descr="A képen kültéri, égbolt, levegő, hegy látható&#10;&#10;Automatikusan generált leírás">
            <a:extLst>
              <a:ext uri="{FF2B5EF4-FFF2-40B4-BE49-F238E27FC236}">
                <a16:creationId xmlns:a16="http://schemas.microsoft.com/office/drawing/2014/main" id="{F01BBDA5-557E-4C64-BA0E-D05411F447B7}"/>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25301" b="1"/>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ím 1">
            <a:extLst>
              <a:ext uri="{FF2B5EF4-FFF2-40B4-BE49-F238E27FC236}">
                <a16:creationId xmlns:a16="http://schemas.microsoft.com/office/drawing/2014/main" id="{D76F3A8D-3A03-4228-8E2E-4DE58BEA67D3}"/>
              </a:ext>
            </a:extLst>
          </p:cNvPr>
          <p:cNvSpPr>
            <a:spLocks noGrp="1"/>
          </p:cNvSpPr>
          <p:nvPr>
            <p:ph type="title"/>
          </p:nvPr>
        </p:nvSpPr>
        <p:spPr>
          <a:xfrm>
            <a:off x="424814" y="1935299"/>
            <a:ext cx="3304413" cy="473602"/>
          </a:xfrm>
        </p:spPr>
        <p:txBody>
          <a:bodyPr anchor="b">
            <a:normAutofit/>
          </a:bodyPr>
          <a:lstStyle/>
          <a:p>
            <a:pPr algn="ctr"/>
            <a:r>
              <a:rPr lang="hu-HU" sz="2400" b="1" dirty="0">
                <a:latin typeface="Arial" panose="020B0604020202020204" pitchFamily="34" charset="0"/>
                <a:cs typeface="Arial" panose="020B0604020202020204" pitchFamily="34" charset="0"/>
              </a:rPr>
              <a:t>Énekeljünk</a:t>
            </a:r>
          </a:p>
        </p:txBody>
      </p:sp>
      <p:sp>
        <p:nvSpPr>
          <p:cNvPr id="14" name="Rectangle 13">
            <a:extLst>
              <a:ext uri="{FF2B5EF4-FFF2-40B4-BE49-F238E27FC236}">
                <a16:creationId xmlns:a16="http://schemas.microsoft.com/office/drawing/2014/main" id="{55D4142C-5077-457F-A6AD-3FECFDB396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artalom helye 2">
            <a:extLst>
              <a:ext uri="{FF2B5EF4-FFF2-40B4-BE49-F238E27FC236}">
                <a16:creationId xmlns:a16="http://schemas.microsoft.com/office/drawing/2014/main" id="{8FA1AF95-2B96-498F-9616-A254C877BEBE}"/>
              </a:ext>
            </a:extLst>
          </p:cNvPr>
          <p:cNvSpPr>
            <a:spLocks noGrp="1"/>
          </p:cNvSpPr>
          <p:nvPr>
            <p:ph idx="1"/>
          </p:nvPr>
        </p:nvSpPr>
        <p:spPr>
          <a:xfrm>
            <a:off x="201301" y="3201380"/>
            <a:ext cx="4468192" cy="3207258"/>
          </a:xfrm>
        </p:spPr>
        <p:txBody>
          <a:bodyPr anchor="t">
            <a:normAutofit/>
          </a:bodyPr>
          <a:lstStyle/>
          <a:p>
            <a:pPr marL="0" indent="0" algn="ctr">
              <a:buNone/>
            </a:pPr>
            <a:r>
              <a:rPr lang="hu-HU" sz="2400" dirty="0" err="1">
                <a:latin typeface="Arial" panose="020B0604020202020204" pitchFamily="34" charset="0"/>
                <a:cs typeface="Arial" panose="020B0604020202020204" pitchFamily="34" charset="0"/>
              </a:rPr>
              <a:t>Jöjj</a:t>
            </a:r>
            <a:r>
              <a:rPr lang="hu-HU" sz="2400" dirty="0">
                <a:latin typeface="Arial" panose="020B0604020202020204" pitchFamily="34" charset="0"/>
                <a:cs typeface="Arial" panose="020B0604020202020204" pitchFamily="34" charset="0"/>
              </a:rPr>
              <a:t>, az Úr vár reád, </a:t>
            </a:r>
            <a:r>
              <a:rPr lang="hu-HU" sz="2400" dirty="0" err="1">
                <a:latin typeface="Arial" panose="020B0604020202020204" pitchFamily="34" charset="0"/>
                <a:cs typeface="Arial" panose="020B0604020202020204" pitchFamily="34" charset="0"/>
              </a:rPr>
              <a:t>jöjj</a:t>
            </a:r>
            <a:r>
              <a:rPr lang="hu-HU" sz="2400" dirty="0">
                <a:latin typeface="Arial" panose="020B0604020202020204" pitchFamily="34" charset="0"/>
                <a:cs typeface="Arial" panose="020B0604020202020204" pitchFamily="34" charset="0"/>
              </a:rPr>
              <a:t>, amíg ifjú vagy!</a:t>
            </a:r>
            <a:br>
              <a:rPr lang="hu-HU" sz="2400" dirty="0">
                <a:latin typeface="Arial" panose="020B0604020202020204" pitchFamily="34" charset="0"/>
                <a:cs typeface="Arial" panose="020B0604020202020204" pitchFamily="34" charset="0"/>
              </a:rPr>
            </a:br>
            <a:r>
              <a:rPr lang="hu-HU" sz="2400" dirty="0">
                <a:latin typeface="Arial" panose="020B0604020202020204" pitchFamily="34" charset="0"/>
                <a:cs typeface="Arial" panose="020B0604020202020204" pitchFamily="34" charset="0"/>
              </a:rPr>
              <a:t>Életed tavaszát, derűjét neki add!</a:t>
            </a:r>
            <a:br>
              <a:rPr lang="hu-HU" sz="2400" dirty="0">
                <a:latin typeface="Arial" panose="020B0604020202020204" pitchFamily="34" charset="0"/>
                <a:cs typeface="Arial" panose="020B0604020202020204" pitchFamily="34" charset="0"/>
              </a:rPr>
            </a:br>
            <a:r>
              <a:rPr lang="hu-HU" sz="2400" dirty="0">
                <a:latin typeface="Arial" panose="020B0604020202020204" pitchFamily="34" charset="0"/>
                <a:cs typeface="Arial" panose="020B0604020202020204" pitchFamily="34" charset="0"/>
              </a:rPr>
              <a:t>Ó, ne hagyd fejedet bűnben őszülni vénhedtté,</a:t>
            </a:r>
            <a:br>
              <a:rPr lang="hu-HU" sz="2400" dirty="0">
                <a:latin typeface="Arial" panose="020B0604020202020204" pitchFamily="34" charset="0"/>
                <a:cs typeface="Arial" panose="020B0604020202020204" pitchFamily="34" charset="0"/>
              </a:rPr>
            </a:br>
            <a:r>
              <a:rPr lang="hu-HU" sz="2400" dirty="0">
                <a:latin typeface="Arial" panose="020B0604020202020204" pitchFamily="34" charset="0"/>
                <a:cs typeface="Arial" panose="020B0604020202020204" pitchFamily="34" charset="0"/>
              </a:rPr>
              <a:t>Ne csupán teledet vigyed végül az Úr elé.</a:t>
            </a:r>
          </a:p>
        </p:txBody>
      </p:sp>
      <p:sp>
        <p:nvSpPr>
          <p:cNvPr id="11" name="Cím 1">
            <a:hlinkClick r:id="rId3"/>
            <a:extLst>
              <a:ext uri="{FF2B5EF4-FFF2-40B4-BE49-F238E27FC236}">
                <a16:creationId xmlns:a16="http://schemas.microsoft.com/office/drawing/2014/main" id="{76D34E9D-CFDB-44DF-B82A-F8D29A8480F0}"/>
              </a:ext>
            </a:extLst>
          </p:cNvPr>
          <p:cNvSpPr txBox="1">
            <a:spLocks/>
          </p:cNvSpPr>
          <p:nvPr/>
        </p:nvSpPr>
        <p:spPr>
          <a:xfrm>
            <a:off x="4870792" y="5935036"/>
            <a:ext cx="3438144" cy="4736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2400" b="1" dirty="0">
                <a:latin typeface="Arial" panose="020B0604020202020204" pitchFamily="34" charset="0"/>
                <a:cs typeface="Arial" panose="020B0604020202020204" pitchFamily="34" charset="0"/>
              </a:rPr>
              <a:t>Kattints ide!</a:t>
            </a:r>
          </a:p>
        </p:txBody>
      </p:sp>
      <p:pic>
        <p:nvPicPr>
          <p:cNvPr id="13" name="Kép 12">
            <a:extLst>
              <a:ext uri="{FF2B5EF4-FFF2-40B4-BE49-F238E27FC236}">
                <a16:creationId xmlns:a16="http://schemas.microsoft.com/office/drawing/2014/main" id="{6F6EC270-B241-4280-A5F8-2F472189224E}"/>
              </a:ext>
            </a:extLst>
          </p:cNvPr>
          <p:cNvPicPr>
            <a:picLocks noChangeAspect="1"/>
          </p:cNvPicPr>
          <p:nvPr/>
        </p:nvPicPr>
        <p:blipFill>
          <a:blip r:embed="rId4"/>
          <a:stretch>
            <a:fillRect/>
          </a:stretch>
        </p:blipFill>
        <p:spPr>
          <a:xfrm>
            <a:off x="10812090" y="5487837"/>
            <a:ext cx="1379910" cy="1368000"/>
          </a:xfrm>
          <a:prstGeom prst="rect">
            <a:avLst/>
          </a:prstGeom>
        </p:spPr>
      </p:pic>
    </p:spTree>
    <p:extLst>
      <p:ext uri="{BB962C8B-B14F-4D97-AF65-F5344CB8AC3E}">
        <p14:creationId xmlns:p14="http://schemas.microsoft.com/office/powerpoint/2010/main" val="2161240946"/>
      </p:ext>
    </p:extLst>
  </p:cSld>
  <p:clrMapOvr>
    <a:overrideClrMapping bg1="dk1" tx1="lt1" bg2="dk2" tx2="lt2" accent1="accent1" accent2="accent2" accent3="accent3" accent4="accent4" accent5="accent5" accent6="accent6" hlink="hlink" folHlink="folHlink"/>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680752"/>
            <a:ext cx="1524000" cy="117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zövegdoboz 4"/>
          <p:cNvSpPr txBox="1">
            <a:spLocks noChangeArrowheads="1"/>
          </p:cNvSpPr>
          <p:nvPr/>
        </p:nvSpPr>
        <p:spPr bwMode="auto">
          <a:xfrm>
            <a:off x="1627414" y="-315387"/>
            <a:ext cx="3606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hu-HU" altLang="hu-HU" sz="3600" b="1" dirty="0">
              <a:solidFill>
                <a:srgbClr val="000000"/>
              </a:solidFill>
              <a:cs typeface="Arial" panose="020B0604020202020204" pitchFamily="34" charset="0"/>
            </a:endParaRPr>
          </a:p>
          <a:p>
            <a:pPr algn="ctr" eaLnBrk="1" hangingPunct="1"/>
            <a:r>
              <a:rPr lang="hu-HU" altLang="hu-HU" sz="3200" b="1" dirty="0">
                <a:solidFill>
                  <a:srgbClr val="000000"/>
                </a:solidFill>
                <a:cs typeface="Arial" panose="020B0604020202020204" pitchFamily="34" charset="0"/>
              </a:rPr>
              <a:t>Imádkozzunk!</a:t>
            </a:r>
          </a:p>
        </p:txBody>
      </p:sp>
      <p:sp>
        <p:nvSpPr>
          <p:cNvPr id="5" name="Tekercs vízszintesen 4"/>
          <p:cNvSpPr/>
          <p:nvPr/>
        </p:nvSpPr>
        <p:spPr>
          <a:xfrm>
            <a:off x="1853838" y="281160"/>
            <a:ext cx="9293134" cy="5422677"/>
          </a:xfrm>
          <a:prstGeom prst="horizontalScroll">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Mi Atyánk, aki a mennyekben vagy.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Szenteltessék meg a te neved, jöjjön el a te országod,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legyen meg a te akaratod, amint a mennyben úgy a földön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Mindennapi kenyerünket add meg nekünk 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És bocsásd meg vétkeinket, minképpen mi is megbocsátunk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az ellenünk vétkezőknek.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És ne vigy minket kísértésbe, de szabadíts meg a gonosztól,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Mert Tiéd az ország, a hatalom, és a dicsőség</a:t>
            </a:r>
            <a:r>
              <a:rPr lang="hu-HU" sz="2200" b="1" dirty="0">
                <a:solidFill>
                  <a:schemeClr val="bg1"/>
                </a:solidFill>
                <a:latin typeface="Arial" panose="020B0604020202020204"/>
              </a:rPr>
              <a:t> </a:t>
            </a: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 mindörökké.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						Ámen. </a:t>
            </a:r>
          </a:p>
        </p:txBody>
      </p:sp>
      <p:sp>
        <p:nvSpPr>
          <p:cNvPr id="6" name="Ellipszis 5">
            <a:extLst>
              <a:ext uri="{FF2B5EF4-FFF2-40B4-BE49-F238E27FC236}">
                <a16:creationId xmlns:a16="http://schemas.microsoft.com/office/drawing/2014/main" id="{7A7BBFAF-B329-4D1D-9C32-E7D40B8E25D2}"/>
              </a:ext>
            </a:extLst>
          </p:cNvPr>
          <p:cNvSpPr/>
          <p:nvPr/>
        </p:nvSpPr>
        <p:spPr>
          <a:xfrm>
            <a:off x="3226619" y="5619196"/>
            <a:ext cx="3282950" cy="1138773"/>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zövegdoboz 6">
            <a:extLst>
              <a:ext uri="{FF2B5EF4-FFF2-40B4-BE49-F238E27FC236}">
                <a16:creationId xmlns:a16="http://schemas.microsoft.com/office/drawing/2014/main" id="{4A826487-ED0A-4FAB-BEFE-70A6F8B3186B}"/>
              </a:ext>
            </a:extLst>
          </p:cNvPr>
          <p:cNvSpPr txBox="1"/>
          <p:nvPr/>
        </p:nvSpPr>
        <p:spPr>
          <a:xfrm>
            <a:off x="3217455" y="5680752"/>
            <a:ext cx="32829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chemeClr val="bg1"/>
                </a:solidFill>
                <a:effectLst/>
                <a:uLnTx/>
                <a:uFillTx/>
                <a:latin typeface="Arial" panose="020B0604020202020204"/>
                <a:ea typeface="+mn-ea"/>
                <a:cs typeface="Times New Roman" panose="02020603050405020304" pitchFamily="18" charset="0"/>
              </a:rPr>
              <a:t>Kedves Hittanos!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chemeClr val="bg1"/>
                </a:solidFill>
                <a:effectLst/>
                <a:uLnTx/>
                <a:uFillTx/>
                <a:latin typeface="Arial" panose="020B0604020202020204"/>
                <a:ea typeface="+mn-ea"/>
                <a:cs typeface="Times New Roman" panose="02020603050405020304" pitchFamily="18" charset="0"/>
              </a:rPr>
              <a:t>Várunk a következő digitális hittanórára!</a:t>
            </a:r>
          </a:p>
        </p:txBody>
      </p:sp>
      <p:sp>
        <p:nvSpPr>
          <p:cNvPr id="8" name="Téglalap 7">
            <a:extLst>
              <a:ext uri="{FF2B5EF4-FFF2-40B4-BE49-F238E27FC236}">
                <a16:creationId xmlns:a16="http://schemas.microsoft.com/office/drawing/2014/main" id="{4349F468-F9A7-4B57-9F9B-63E026247A7E}"/>
              </a:ext>
            </a:extLst>
          </p:cNvPr>
          <p:cNvSpPr/>
          <p:nvPr/>
        </p:nvSpPr>
        <p:spPr>
          <a:xfrm>
            <a:off x="5482047" y="5926975"/>
            <a:ext cx="6096000" cy="707886"/>
          </a:xfrm>
          <a:prstGeom prst="rect">
            <a:avLst/>
          </a:prstGeom>
          <a:ln w="50800">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40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rPr>
              <a:t> </a:t>
            </a:r>
            <a:r>
              <a:rPr kumimoji="0" lang="hu-HU" sz="4000"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t>Áldás, békesség!</a:t>
            </a:r>
          </a:p>
        </p:txBody>
      </p:sp>
      <p:sp>
        <p:nvSpPr>
          <p:cNvPr id="2" name="Szövegdoboz 1">
            <a:extLst>
              <a:ext uri="{FF2B5EF4-FFF2-40B4-BE49-F238E27FC236}">
                <a16:creationId xmlns:a16="http://schemas.microsoft.com/office/drawing/2014/main" id="{F846A2C6-718F-4784-A521-2C31198F3D5E}"/>
              </a:ext>
            </a:extLst>
          </p:cNvPr>
          <p:cNvSpPr txBox="1"/>
          <p:nvPr/>
        </p:nvSpPr>
        <p:spPr>
          <a:xfrm>
            <a:off x="229983" y="5680752"/>
            <a:ext cx="1737360" cy="1077218"/>
          </a:xfrm>
          <a:prstGeom prst="rect">
            <a:avLst/>
          </a:prstGeom>
          <a:noFill/>
        </p:spPr>
        <p:txBody>
          <a:bodyPr wrap="square" rtlCol="0">
            <a:spAutoFit/>
          </a:bodyPr>
          <a:lstStyle/>
          <a:p>
            <a:r>
              <a:rPr lang="hu-HU" sz="1600" b="1" dirty="0">
                <a:latin typeface="Arial" panose="020B0604020202020204" pitchFamily="34" charset="0"/>
                <a:cs typeface="Arial" panose="020B0604020202020204" pitchFamily="34" charset="0"/>
              </a:rPr>
              <a:t>Források:</a:t>
            </a:r>
          </a:p>
          <a:p>
            <a:r>
              <a:rPr lang="hu-HU" sz="1600" dirty="0">
                <a:latin typeface="Arial" panose="020B0604020202020204" pitchFamily="34" charset="0"/>
                <a:cs typeface="Arial" panose="020B0604020202020204" pitchFamily="34" charset="0"/>
              </a:rPr>
              <a:t>pixabay.com, zoldujsag.hu, facebook.com, </a:t>
            </a:r>
          </a:p>
        </p:txBody>
      </p:sp>
    </p:spTree>
    <p:extLst>
      <p:ext uri="{BB962C8B-B14F-4D97-AF65-F5344CB8AC3E}">
        <p14:creationId xmlns:p14="http://schemas.microsoft.com/office/powerpoint/2010/main" val="18075852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3979" y="5219554"/>
            <a:ext cx="1768021" cy="1638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zövegdoboz 4"/>
          <p:cNvSpPr txBox="1">
            <a:spLocks noChangeArrowheads="1"/>
          </p:cNvSpPr>
          <p:nvPr/>
        </p:nvSpPr>
        <p:spPr bwMode="auto">
          <a:xfrm>
            <a:off x="1627414" y="-315387"/>
            <a:ext cx="3606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hu-HU" altLang="hu-HU" sz="3600" b="1" dirty="0">
              <a:solidFill>
                <a:srgbClr val="000000"/>
              </a:solidFill>
              <a:cs typeface="Arial" panose="020B0604020202020204" pitchFamily="34" charset="0"/>
            </a:endParaRPr>
          </a:p>
          <a:p>
            <a:pPr algn="ctr" eaLnBrk="1" hangingPunct="1"/>
            <a:r>
              <a:rPr lang="hu-HU" altLang="hu-HU" sz="3200" b="1" dirty="0">
                <a:solidFill>
                  <a:srgbClr val="000000"/>
                </a:solidFill>
                <a:cs typeface="Arial" panose="020B0604020202020204" pitchFamily="34" charset="0"/>
              </a:rPr>
              <a:t>Imádkozzunk!</a:t>
            </a:r>
          </a:p>
        </p:txBody>
      </p:sp>
      <p:sp>
        <p:nvSpPr>
          <p:cNvPr id="5" name="Tekercs vízszintesen 4"/>
          <p:cNvSpPr/>
          <p:nvPr/>
        </p:nvSpPr>
        <p:spPr>
          <a:xfrm>
            <a:off x="827314" y="79828"/>
            <a:ext cx="10031187" cy="6489410"/>
          </a:xfrm>
          <a:prstGeom prst="horizontalScroll">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 Atyánk, aki a mennyekben vagy.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Szenteltessék meg a te neved, jöjjön el a te országod,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legyen meg a te akaratod, amint a mennyben úgy a földön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Mindennapi kenyerünket add meg nekünk 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bocsásd meg vétkeinket, minképpen mi is megbocsátunk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az ellenünk vétkezőknek.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ne vigy minket kísértésbe, de szabadíts meg a gonosztól,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Mert Tiéd az ország, a hatalom, és a dicsőség</a:t>
            </a:r>
            <a:r>
              <a:rPr lang="hu-HU" sz="2400" b="1" dirty="0">
                <a:solidFill>
                  <a:schemeClr val="bg1"/>
                </a:solidFill>
                <a:latin typeface="Arial" panose="020B0604020202020204"/>
              </a:rPr>
              <a:t> </a:t>
            </a: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mindörökké.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Ámen. </a:t>
            </a:r>
          </a:p>
        </p:txBody>
      </p:sp>
    </p:spTree>
    <p:extLst>
      <p:ext uri="{BB962C8B-B14F-4D97-AF65-F5344CB8AC3E}">
        <p14:creationId xmlns:p14="http://schemas.microsoft.com/office/powerpoint/2010/main" val="42508825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1EB1232-EEA6-479B-9BB0-E822D3CF3DD8}"/>
              </a:ext>
            </a:extLst>
          </p:cNvPr>
          <p:cNvSpPr>
            <a:spLocks noGrp="1"/>
          </p:cNvSpPr>
          <p:nvPr>
            <p:ph type="ctrTitle"/>
          </p:nvPr>
        </p:nvSpPr>
        <p:spPr>
          <a:xfrm>
            <a:off x="8868674" y="59871"/>
            <a:ext cx="2847704" cy="5195029"/>
          </a:xfrm>
        </p:spPr>
        <p:txBody>
          <a:bodyPr>
            <a:noAutofit/>
          </a:bodyPr>
          <a:lstStyle/>
          <a:p>
            <a:r>
              <a:rPr lang="hu-HU" sz="2200" b="1" dirty="0">
                <a:latin typeface="Arial" panose="020B0604020202020204" pitchFamily="34" charset="0"/>
                <a:cs typeface="Arial" panose="020B0604020202020204" pitchFamily="34" charset="0"/>
              </a:rPr>
              <a:t>Gondold végig, beszélgessetek róla!</a:t>
            </a:r>
            <a:br>
              <a:rPr lang="hu-HU" sz="2200" b="1" dirty="0">
                <a:latin typeface="Arial" panose="020B0604020202020204" pitchFamily="34" charset="0"/>
                <a:cs typeface="Arial" panose="020B0604020202020204" pitchFamily="34" charset="0"/>
              </a:rPr>
            </a:br>
            <a:r>
              <a:rPr lang="hu-HU" sz="2200" b="1" dirty="0">
                <a:latin typeface="Arial" panose="020B0604020202020204" pitchFamily="34" charset="0"/>
                <a:cs typeface="Arial" panose="020B0604020202020204" pitchFamily="34" charset="0"/>
              </a:rPr>
              <a:t/>
            </a:r>
            <a:br>
              <a:rPr lang="hu-HU" sz="2200" b="1" dirty="0">
                <a:latin typeface="Arial" panose="020B0604020202020204" pitchFamily="34" charset="0"/>
                <a:cs typeface="Arial" panose="020B0604020202020204" pitchFamily="34" charset="0"/>
              </a:rPr>
            </a:br>
            <a:r>
              <a:rPr lang="hu-HU" sz="2200" dirty="0">
                <a:latin typeface="Arial" panose="020B0604020202020204" pitchFamily="34" charset="0"/>
                <a:cs typeface="Arial" panose="020B0604020202020204" pitchFamily="34" charset="0"/>
              </a:rPr>
              <a:t>1. Mi az, ami rád jellemző?</a:t>
            </a:r>
            <a:br>
              <a:rPr lang="hu-HU" sz="2200" dirty="0">
                <a:latin typeface="Arial" panose="020B0604020202020204" pitchFamily="34" charset="0"/>
                <a:cs typeface="Arial" panose="020B0604020202020204" pitchFamily="34" charset="0"/>
              </a:rPr>
            </a:br>
            <a:r>
              <a:rPr lang="hu-HU" sz="2200" dirty="0">
                <a:latin typeface="Arial" panose="020B0604020202020204" pitchFamily="34" charset="0"/>
                <a:cs typeface="Arial" panose="020B0604020202020204" pitchFamily="34" charset="0"/>
              </a:rPr>
              <a:t/>
            </a:r>
            <a:br>
              <a:rPr lang="hu-HU" sz="2200" dirty="0">
                <a:latin typeface="Arial" panose="020B0604020202020204" pitchFamily="34" charset="0"/>
                <a:cs typeface="Arial" panose="020B0604020202020204" pitchFamily="34" charset="0"/>
              </a:rPr>
            </a:br>
            <a:r>
              <a:rPr lang="hu-HU" sz="2200" dirty="0">
                <a:latin typeface="Arial" panose="020B0604020202020204" pitchFamily="34" charset="0"/>
                <a:cs typeface="Arial" panose="020B0604020202020204" pitchFamily="34" charset="0"/>
              </a:rPr>
              <a:t>2. Melyik képen ismered fel saját magadat? </a:t>
            </a:r>
            <a:br>
              <a:rPr lang="hu-HU" sz="2200" dirty="0">
                <a:latin typeface="Arial" panose="020B0604020202020204" pitchFamily="34" charset="0"/>
                <a:cs typeface="Arial" panose="020B0604020202020204" pitchFamily="34" charset="0"/>
              </a:rPr>
            </a:br>
            <a:r>
              <a:rPr lang="hu-HU" sz="2200" dirty="0">
                <a:latin typeface="Arial" panose="020B0604020202020204" pitchFamily="34" charset="0"/>
                <a:cs typeface="Arial" panose="020B0604020202020204" pitchFamily="34" charset="0"/>
              </a:rPr>
              <a:t/>
            </a:r>
            <a:br>
              <a:rPr lang="hu-HU" sz="2200" dirty="0">
                <a:latin typeface="Arial" panose="020B0604020202020204" pitchFamily="34" charset="0"/>
                <a:cs typeface="Arial" panose="020B0604020202020204" pitchFamily="34" charset="0"/>
              </a:rPr>
            </a:br>
            <a:r>
              <a:rPr lang="hu-HU" sz="2200" dirty="0">
                <a:latin typeface="Arial" panose="020B0604020202020204" pitchFamily="34" charset="0"/>
                <a:cs typeface="Arial" panose="020B0604020202020204" pitchFamily="34" charset="0"/>
              </a:rPr>
              <a:t>3. Mi az, amit szívesen elmondasz magadról, viszont nincs rajta a montázson?</a:t>
            </a:r>
          </a:p>
        </p:txBody>
      </p:sp>
      <p:pic>
        <p:nvPicPr>
          <p:cNvPr id="5" name="Kép 4">
            <a:extLst>
              <a:ext uri="{FF2B5EF4-FFF2-40B4-BE49-F238E27FC236}">
                <a16:creationId xmlns:a16="http://schemas.microsoft.com/office/drawing/2014/main" id="{98D3C80B-612B-44AD-9FE5-16527D530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199" y="570678"/>
            <a:ext cx="7885025" cy="5716643"/>
          </a:xfrm>
          <a:prstGeom prst="rect">
            <a:avLst/>
          </a:prstGeom>
        </p:spPr>
      </p:pic>
      <p:pic>
        <p:nvPicPr>
          <p:cNvPr id="6" name="Kép 5">
            <a:extLst>
              <a:ext uri="{FF2B5EF4-FFF2-40B4-BE49-F238E27FC236}">
                <a16:creationId xmlns:a16="http://schemas.microsoft.com/office/drawing/2014/main" id="{B9784A99-4D48-4D13-952B-8B40B3B8A282}"/>
              </a:ext>
            </a:extLst>
          </p:cNvPr>
          <p:cNvPicPr>
            <a:picLocks noChangeAspect="1"/>
          </p:cNvPicPr>
          <p:nvPr/>
        </p:nvPicPr>
        <p:blipFill>
          <a:blip r:embed="rId3"/>
          <a:stretch>
            <a:fillRect/>
          </a:stretch>
        </p:blipFill>
        <p:spPr>
          <a:xfrm>
            <a:off x="10744547" y="5462316"/>
            <a:ext cx="1372005" cy="1368000"/>
          </a:xfrm>
          <a:prstGeom prst="rect">
            <a:avLst/>
          </a:prstGeom>
        </p:spPr>
      </p:pic>
    </p:spTree>
    <p:extLst>
      <p:ext uri="{BB962C8B-B14F-4D97-AF65-F5344CB8AC3E}">
        <p14:creationId xmlns:p14="http://schemas.microsoft.com/office/powerpoint/2010/main" val="1682162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6" descr="A képen szöveg, szék, padló, beltéri látható&#10;&#10;Automatikusan generált leírás">
            <a:extLst>
              <a:ext uri="{FF2B5EF4-FFF2-40B4-BE49-F238E27FC236}">
                <a16:creationId xmlns:a16="http://schemas.microsoft.com/office/drawing/2014/main" id="{D8194B19-8D41-4131-9151-1B52F607243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527984" y="590176"/>
            <a:ext cx="3706130" cy="2648339"/>
          </a:xfrm>
          <a:prstGeom prst="rect">
            <a:avLst/>
          </a:prstGeom>
        </p:spPr>
      </p:pic>
      <p:pic>
        <p:nvPicPr>
          <p:cNvPr id="9" name="Kép 8" descr="A képen beltéri, fal, padló, élő látható&#10;&#10;Automatikusan generált leírás">
            <a:extLst>
              <a:ext uri="{FF2B5EF4-FFF2-40B4-BE49-F238E27FC236}">
                <a16:creationId xmlns:a16="http://schemas.microsoft.com/office/drawing/2014/main" id="{AFF1BF16-78A6-4FBA-B3C8-7F3AA4469BD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3335" y="1186483"/>
            <a:ext cx="3940312" cy="2626875"/>
          </a:xfrm>
          <a:prstGeom prst="rect">
            <a:avLst/>
          </a:prstGeom>
          <a:scene3d>
            <a:camera prst="perspectiveContrastingRightFacing"/>
            <a:lightRig rig="threePt" dir="t"/>
          </a:scene3d>
        </p:spPr>
      </p:pic>
      <p:sp>
        <p:nvSpPr>
          <p:cNvPr id="10" name="Szövegdoboz 9">
            <a:extLst>
              <a:ext uri="{FF2B5EF4-FFF2-40B4-BE49-F238E27FC236}">
                <a16:creationId xmlns:a16="http://schemas.microsoft.com/office/drawing/2014/main" id="{09B6BDA6-0AF1-4B37-8B5A-B96A0D18D37D}"/>
              </a:ext>
            </a:extLst>
          </p:cNvPr>
          <p:cNvSpPr txBox="1"/>
          <p:nvPr/>
        </p:nvSpPr>
        <p:spPr>
          <a:xfrm>
            <a:off x="1112521" y="4189107"/>
            <a:ext cx="3540034" cy="369332"/>
          </a:xfrm>
          <a:prstGeom prst="rect">
            <a:avLst/>
          </a:prstGeom>
          <a:noFill/>
        </p:spPr>
        <p:txBody>
          <a:bodyPr wrap="square" rtlCol="0">
            <a:spAutoFit/>
          </a:bodyPr>
          <a:lstStyle/>
          <a:p>
            <a:r>
              <a:rPr lang="hu-HU" dirty="0">
                <a:latin typeface="Arial" panose="020B0604020202020204" pitchFamily="34" charset="0"/>
                <a:cs typeface="Arial" panose="020B0604020202020204" pitchFamily="34" charset="0"/>
              </a:rPr>
              <a:t>Milyen ember vagy otthon?</a:t>
            </a:r>
          </a:p>
        </p:txBody>
      </p:sp>
      <p:sp>
        <p:nvSpPr>
          <p:cNvPr id="11" name="Szövegdoboz 10">
            <a:extLst>
              <a:ext uri="{FF2B5EF4-FFF2-40B4-BE49-F238E27FC236}">
                <a16:creationId xmlns:a16="http://schemas.microsoft.com/office/drawing/2014/main" id="{5B69CEB6-9F33-4699-A899-3588BCA59076}"/>
              </a:ext>
            </a:extLst>
          </p:cNvPr>
          <p:cNvSpPr txBox="1"/>
          <p:nvPr/>
        </p:nvSpPr>
        <p:spPr>
          <a:xfrm>
            <a:off x="4463647" y="3464155"/>
            <a:ext cx="4184469" cy="369332"/>
          </a:xfrm>
          <a:prstGeom prst="rect">
            <a:avLst/>
          </a:prstGeom>
          <a:noFill/>
        </p:spPr>
        <p:txBody>
          <a:bodyPr wrap="square" rtlCol="0">
            <a:spAutoFit/>
          </a:bodyPr>
          <a:lstStyle/>
          <a:p>
            <a:r>
              <a:rPr lang="hu-HU" dirty="0">
                <a:latin typeface="Arial" panose="020B0604020202020204" pitchFamily="34" charset="0"/>
                <a:cs typeface="Arial" panose="020B0604020202020204" pitchFamily="34" charset="0"/>
              </a:rPr>
              <a:t>Milyen ember vagy az iskolában?</a:t>
            </a:r>
          </a:p>
        </p:txBody>
      </p:sp>
      <p:pic>
        <p:nvPicPr>
          <p:cNvPr id="15" name="Kép 14" descr="A képen személy, beltéri látható&#10;&#10;Automatikusan generált leírás">
            <a:extLst>
              <a:ext uri="{FF2B5EF4-FFF2-40B4-BE49-F238E27FC236}">
                <a16:creationId xmlns:a16="http://schemas.microsoft.com/office/drawing/2014/main" id="{295CFFC8-ECFB-46B3-BC6F-35BAB0E3B7A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086952" y="1185148"/>
            <a:ext cx="3940312" cy="2624822"/>
          </a:xfrm>
          <a:prstGeom prst="rect">
            <a:avLst/>
          </a:prstGeom>
          <a:scene3d>
            <a:camera prst="perspectiveContrastingLeftFacing"/>
            <a:lightRig rig="threePt" dir="t"/>
          </a:scene3d>
        </p:spPr>
      </p:pic>
      <p:sp>
        <p:nvSpPr>
          <p:cNvPr id="16" name="Szövegdoboz 15">
            <a:extLst>
              <a:ext uri="{FF2B5EF4-FFF2-40B4-BE49-F238E27FC236}">
                <a16:creationId xmlns:a16="http://schemas.microsoft.com/office/drawing/2014/main" id="{9530E63D-6D44-4612-93DF-D8FD3E96FF13}"/>
              </a:ext>
            </a:extLst>
          </p:cNvPr>
          <p:cNvSpPr txBox="1"/>
          <p:nvPr/>
        </p:nvSpPr>
        <p:spPr>
          <a:xfrm>
            <a:off x="8287091" y="4185037"/>
            <a:ext cx="3540034" cy="369332"/>
          </a:xfrm>
          <a:prstGeom prst="rect">
            <a:avLst/>
          </a:prstGeom>
          <a:noFill/>
        </p:spPr>
        <p:txBody>
          <a:bodyPr wrap="square" rtlCol="0">
            <a:spAutoFit/>
          </a:bodyPr>
          <a:lstStyle/>
          <a:p>
            <a:r>
              <a:rPr lang="hu-HU" dirty="0">
                <a:latin typeface="Arial" panose="020B0604020202020204" pitchFamily="34" charset="0"/>
                <a:cs typeface="Arial" panose="020B0604020202020204" pitchFamily="34" charset="0"/>
              </a:rPr>
              <a:t>Milyen ember vagy online?</a:t>
            </a:r>
          </a:p>
        </p:txBody>
      </p:sp>
      <p:sp>
        <p:nvSpPr>
          <p:cNvPr id="17" name="Szövegdoboz 16">
            <a:extLst>
              <a:ext uri="{FF2B5EF4-FFF2-40B4-BE49-F238E27FC236}">
                <a16:creationId xmlns:a16="http://schemas.microsoft.com/office/drawing/2014/main" id="{C726DC3C-CA48-43C2-83E6-6E0F7CBD2EA3}"/>
              </a:ext>
            </a:extLst>
          </p:cNvPr>
          <p:cNvSpPr txBox="1"/>
          <p:nvPr/>
        </p:nvSpPr>
        <p:spPr>
          <a:xfrm>
            <a:off x="2155758" y="5285354"/>
            <a:ext cx="8450581" cy="461665"/>
          </a:xfrm>
          <a:prstGeom prst="rect">
            <a:avLst/>
          </a:prstGeom>
          <a:solidFill>
            <a:schemeClr val="accent2">
              <a:lumMod val="50000"/>
            </a:schemeClr>
          </a:solidFill>
        </p:spPr>
        <p:txBody>
          <a:bodyPr wrap="square" rtlCol="0">
            <a:spAutoFit/>
          </a:bodyPr>
          <a:lstStyle/>
          <a:p>
            <a:pPr algn="ctr"/>
            <a:r>
              <a:rPr lang="hu-HU" sz="2400" b="1" dirty="0">
                <a:solidFill>
                  <a:schemeClr val="bg1"/>
                </a:solidFill>
                <a:latin typeface="Arial" panose="020B0604020202020204" pitchFamily="34" charset="0"/>
                <a:cs typeface="Arial" panose="020B0604020202020204" pitchFamily="34" charset="0"/>
              </a:rPr>
              <a:t>Válaszolj mindhárom kérdésre egy-egy tulajdonsággal!</a:t>
            </a:r>
          </a:p>
        </p:txBody>
      </p:sp>
      <p:pic>
        <p:nvPicPr>
          <p:cNvPr id="12" name="Kép 11">
            <a:extLst>
              <a:ext uri="{FF2B5EF4-FFF2-40B4-BE49-F238E27FC236}">
                <a16:creationId xmlns:a16="http://schemas.microsoft.com/office/drawing/2014/main" id="{46C3FC03-59DD-4B2D-8880-7D5CD5B82A4D}"/>
              </a:ext>
            </a:extLst>
          </p:cNvPr>
          <p:cNvPicPr>
            <a:picLocks noChangeAspect="1"/>
          </p:cNvPicPr>
          <p:nvPr/>
        </p:nvPicPr>
        <p:blipFill>
          <a:blip r:embed="rId5"/>
          <a:stretch>
            <a:fillRect/>
          </a:stretch>
        </p:blipFill>
        <p:spPr>
          <a:xfrm>
            <a:off x="10802788" y="5490000"/>
            <a:ext cx="1376365" cy="1368000"/>
          </a:xfrm>
          <a:prstGeom prst="rect">
            <a:avLst/>
          </a:prstGeom>
        </p:spPr>
      </p:pic>
    </p:spTree>
    <p:extLst>
      <p:ext uri="{BB962C8B-B14F-4D97-AF65-F5344CB8AC3E}">
        <p14:creationId xmlns:p14="http://schemas.microsoft.com/office/powerpoint/2010/main" val="23446164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42256D80-9884-4D84-A8F5-A2BB1B83110C}"/>
              </a:ext>
            </a:extLst>
          </p:cNvPr>
          <p:cNvSpPr>
            <a:spLocks noGrp="1"/>
          </p:cNvSpPr>
          <p:nvPr>
            <p:ph idx="1"/>
          </p:nvPr>
        </p:nvSpPr>
        <p:spPr>
          <a:xfrm>
            <a:off x="590006" y="2436042"/>
            <a:ext cx="6699068" cy="2511244"/>
          </a:xfrm>
          <a:solidFill>
            <a:schemeClr val="accent2">
              <a:lumMod val="50000"/>
            </a:schemeClr>
          </a:solidFill>
        </p:spPr>
        <p:txBody>
          <a:bodyPr>
            <a:normAutofit fontScale="92500"/>
          </a:bodyPr>
          <a:lstStyle/>
          <a:p>
            <a:pPr marL="0" indent="0" algn="ctr">
              <a:buNone/>
            </a:pPr>
            <a:r>
              <a:rPr lang="hu-HU" sz="2400" dirty="0">
                <a:solidFill>
                  <a:schemeClr val="bg1"/>
                </a:solidFill>
                <a:latin typeface="Arial" panose="020B0604020202020204" pitchFamily="34" charset="0"/>
                <a:cs typeface="Arial" panose="020B0604020202020204" pitchFamily="34" charset="0"/>
              </a:rPr>
              <a:t>Nehéz meghatározni, hogy kik is vagyunk valójában. Kereshetünk tulajdonságokat, leírhatjuk képekkel. Mégis minden helyzetben más és más vonásaink kerülnek előtérbe. Némely pillanatban a szüleink gyereke vagyunk, máskor valaki legjobb barátja, vagy éppen ellenfele. Ráadásul a különböző közösségekben – osztály, sportcsapat, zenekar – más és más funkciót töltünk be.</a:t>
            </a:r>
          </a:p>
        </p:txBody>
      </p:sp>
      <p:pic>
        <p:nvPicPr>
          <p:cNvPr id="5" name="Kép 4" descr="A képen homály látható&#10;&#10;Automatikusan generált leírás">
            <a:extLst>
              <a:ext uri="{FF2B5EF4-FFF2-40B4-BE49-F238E27FC236}">
                <a16:creationId xmlns:a16="http://schemas.microsoft.com/office/drawing/2014/main" id="{FD203E38-7B43-4F21-9807-7AF50C0E8F2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476442" y="2233749"/>
            <a:ext cx="4373746" cy="2915830"/>
          </a:xfrm>
          <a:prstGeom prst="rect">
            <a:avLst/>
          </a:prstGeom>
        </p:spPr>
      </p:pic>
      <p:sp>
        <p:nvSpPr>
          <p:cNvPr id="7" name="Cím 6">
            <a:extLst>
              <a:ext uri="{FF2B5EF4-FFF2-40B4-BE49-F238E27FC236}">
                <a16:creationId xmlns:a16="http://schemas.microsoft.com/office/drawing/2014/main" id="{21A5C006-48E0-4567-ABED-7E3AE93DB0CC}"/>
              </a:ext>
            </a:extLst>
          </p:cNvPr>
          <p:cNvSpPr>
            <a:spLocks noGrp="1"/>
          </p:cNvSpPr>
          <p:nvPr>
            <p:ph type="title"/>
          </p:nvPr>
        </p:nvSpPr>
        <p:spPr/>
        <p:txBody>
          <a:bodyPr/>
          <a:lstStyle/>
          <a:p>
            <a:endParaRPr lang="hu-HU"/>
          </a:p>
        </p:txBody>
      </p:sp>
    </p:spTree>
    <p:extLst>
      <p:ext uri="{BB962C8B-B14F-4D97-AF65-F5344CB8AC3E}">
        <p14:creationId xmlns:p14="http://schemas.microsoft.com/office/powerpoint/2010/main" val="274715063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EC0302E-D6CB-4469-B29C-CE0A43F9BA11}"/>
              </a:ext>
            </a:extLst>
          </p:cNvPr>
          <p:cNvSpPr>
            <a:spLocks noGrp="1"/>
          </p:cNvSpPr>
          <p:nvPr>
            <p:ph type="title"/>
          </p:nvPr>
        </p:nvSpPr>
        <p:spPr>
          <a:xfrm>
            <a:off x="838200" y="365126"/>
            <a:ext cx="10515600" cy="993412"/>
          </a:xfrm>
        </p:spPr>
        <p:txBody>
          <a:bodyPr/>
          <a:lstStyle/>
          <a:p>
            <a:r>
              <a:rPr lang="hu-HU" dirty="0">
                <a:latin typeface="Arial" panose="020B0604020202020204" pitchFamily="34" charset="0"/>
                <a:cs typeface="Arial" panose="020B0604020202020204" pitchFamily="34" charset="0"/>
              </a:rPr>
              <a:t>Segíthet egy teszt?</a:t>
            </a:r>
          </a:p>
        </p:txBody>
      </p:sp>
      <p:sp>
        <p:nvSpPr>
          <p:cNvPr id="4" name="Cím 1">
            <a:extLst>
              <a:ext uri="{FF2B5EF4-FFF2-40B4-BE49-F238E27FC236}">
                <a16:creationId xmlns:a16="http://schemas.microsoft.com/office/drawing/2014/main" id="{598E22CA-E9AD-454E-B76B-8DAD74DD91E5}"/>
              </a:ext>
            </a:extLst>
          </p:cNvPr>
          <p:cNvSpPr txBox="1">
            <a:spLocks/>
          </p:cNvSpPr>
          <p:nvPr/>
        </p:nvSpPr>
        <p:spPr>
          <a:xfrm>
            <a:off x="837995" y="1467027"/>
            <a:ext cx="5824061" cy="1961974"/>
          </a:xfrm>
          <a:prstGeom prst="rect">
            <a:avLst/>
          </a:prstGeom>
          <a:solidFill>
            <a:schemeClr val="accent2">
              <a:lumMod val="75000"/>
            </a:schemeClr>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2600" dirty="0">
                <a:solidFill>
                  <a:schemeClr val="bg1"/>
                </a:solidFill>
                <a:latin typeface="Arial" panose="020B0604020202020204" pitchFamily="34" charset="0"/>
                <a:cs typeface="Arial" panose="020B0604020202020204" pitchFamily="34" charset="0"/>
              </a:rPr>
              <a:t>Önmagunk megismerésében és meghatározásában segíthetnek a különböző személyiségtesztek. </a:t>
            </a:r>
          </a:p>
          <a:p>
            <a:pPr algn="ctr"/>
            <a:r>
              <a:rPr lang="hu-HU" sz="2600" dirty="0">
                <a:solidFill>
                  <a:schemeClr val="bg1"/>
                </a:solidFill>
                <a:latin typeface="Arial" panose="020B0604020202020204" pitchFamily="34" charset="0"/>
                <a:cs typeface="Arial" panose="020B0604020202020204" pitchFamily="34" charset="0"/>
              </a:rPr>
              <a:t>Ezek a tesztek nem adnak abszolút válaszokat, mégis jó tájékozódási pontok lehetnek.</a:t>
            </a:r>
          </a:p>
        </p:txBody>
      </p:sp>
      <p:pic>
        <p:nvPicPr>
          <p:cNvPr id="5" name="Kép 4">
            <a:extLst>
              <a:ext uri="{FF2B5EF4-FFF2-40B4-BE49-F238E27FC236}">
                <a16:creationId xmlns:a16="http://schemas.microsoft.com/office/drawing/2014/main" id="{E8B0DCCE-BAA1-4BE7-87D9-366E4C20E78B}"/>
              </a:ext>
            </a:extLst>
          </p:cNvPr>
          <p:cNvPicPr>
            <a:picLocks noChangeAspect="1"/>
          </p:cNvPicPr>
          <p:nvPr/>
        </p:nvPicPr>
        <p:blipFill>
          <a:blip r:embed="rId2"/>
          <a:stretch>
            <a:fillRect/>
          </a:stretch>
        </p:blipFill>
        <p:spPr>
          <a:xfrm>
            <a:off x="10815635" y="5415071"/>
            <a:ext cx="1376365" cy="1368000"/>
          </a:xfrm>
          <a:prstGeom prst="rect">
            <a:avLst/>
          </a:prstGeom>
        </p:spPr>
      </p:pic>
      <p:sp>
        <p:nvSpPr>
          <p:cNvPr id="6" name="Cím 1">
            <a:extLst>
              <a:ext uri="{FF2B5EF4-FFF2-40B4-BE49-F238E27FC236}">
                <a16:creationId xmlns:a16="http://schemas.microsoft.com/office/drawing/2014/main" id="{083B6C3C-CB71-4D67-BD78-749E2FE9905F}"/>
              </a:ext>
            </a:extLst>
          </p:cNvPr>
          <p:cNvSpPr txBox="1">
            <a:spLocks/>
          </p:cNvSpPr>
          <p:nvPr/>
        </p:nvSpPr>
        <p:spPr>
          <a:xfrm>
            <a:off x="418867" y="4112520"/>
            <a:ext cx="6599125" cy="2605102"/>
          </a:xfrm>
          <a:prstGeom prst="rect">
            <a:avLst/>
          </a:prstGeom>
          <a:solidFill>
            <a:schemeClr val="accent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2600" dirty="0">
                <a:latin typeface="Arial" panose="020B0604020202020204" pitchFamily="34" charset="0"/>
                <a:cs typeface="Arial" panose="020B0604020202020204" pitchFamily="34" charset="0"/>
              </a:rPr>
              <a:t>Kattints tovább és… </a:t>
            </a:r>
          </a:p>
          <a:p>
            <a:pPr algn="ctr"/>
            <a:r>
              <a:rPr lang="hu-HU" sz="2600" dirty="0">
                <a:latin typeface="Arial" panose="020B0604020202020204" pitchFamily="34" charset="0"/>
                <a:cs typeface="Arial" panose="020B0604020202020204" pitchFamily="34" charset="0"/>
              </a:rPr>
              <a:t>1. Válaszolj őszintén négy kérdésre! Válaszd az inkább rád jellemző állítást!</a:t>
            </a:r>
            <a:br>
              <a:rPr lang="hu-HU" sz="2600" dirty="0">
                <a:latin typeface="Arial" panose="020B0604020202020204" pitchFamily="34" charset="0"/>
                <a:cs typeface="Arial" panose="020B0604020202020204" pitchFamily="34" charset="0"/>
              </a:rPr>
            </a:br>
            <a:r>
              <a:rPr lang="hu-HU" sz="2600" dirty="0">
                <a:latin typeface="Arial" panose="020B0604020202020204" pitchFamily="34" charset="0"/>
                <a:cs typeface="Arial" panose="020B0604020202020204" pitchFamily="34" charset="0"/>
              </a:rPr>
              <a:t>2. Jegyezd fel a válaszaid betűjelét!</a:t>
            </a:r>
            <a:br>
              <a:rPr lang="hu-HU" sz="2600" dirty="0">
                <a:latin typeface="Arial" panose="020B0604020202020204" pitchFamily="34" charset="0"/>
                <a:cs typeface="Arial" panose="020B0604020202020204" pitchFamily="34" charset="0"/>
              </a:rPr>
            </a:br>
            <a:r>
              <a:rPr lang="hu-HU" sz="2600" dirty="0">
                <a:latin typeface="Arial" panose="020B0604020202020204" pitchFamily="34" charset="0"/>
                <a:cs typeface="Arial" panose="020B0604020202020204" pitchFamily="34" charset="0"/>
              </a:rPr>
              <a:t>3. Utána kattints tovább és keresd meg a rád jellemző betűkódot!</a:t>
            </a:r>
          </a:p>
        </p:txBody>
      </p:sp>
      <p:pic>
        <p:nvPicPr>
          <p:cNvPr id="8" name="Kép 7" descr="A képen kültéri, víz, személy, tengerpart látható&#10;&#10;Automatikusan generált leírás">
            <a:extLst>
              <a:ext uri="{FF2B5EF4-FFF2-40B4-BE49-F238E27FC236}">
                <a16:creationId xmlns:a16="http://schemas.microsoft.com/office/drawing/2014/main" id="{79036A7A-A16C-47DB-AE29-C430B0C32D5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17992" y="860877"/>
            <a:ext cx="4787593" cy="3174274"/>
          </a:xfrm>
          <a:prstGeom prst="rect">
            <a:avLst/>
          </a:prstGeom>
        </p:spPr>
      </p:pic>
      <p:sp>
        <p:nvSpPr>
          <p:cNvPr id="9" name="Szövegdoboz 8">
            <a:hlinkClick r:id="rId4"/>
            <a:extLst>
              <a:ext uri="{FF2B5EF4-FFF2-40B4-BE49-F238E27FC236}">
                <a16:creationId xmlns:a16="http://schemas.microsoft.com/office/drawing/2014/main" id="{C8DA5124-BF7D-4595-A70B-042150895037}"/>
              </a:ext>
            </a:extLst>
          </p:cNvPr>
          <p:cNvSpPr txBox="1"/>
          <p:nvPr/>
        </p:nvSpPr>
        <p:spPr>
          <a:xfrm>
            <a:off x="7682373" y="4649068"/>
            <a:ext cx="3133262" cy="1477328"/>
          </a:xfrm>
          <a:prstGeom prst="rect">
            <a:avLst/>
          </a:prstGeom>
          <a:solidFill>
            <a:schemeClr val="accent6"/>
          </a:solidFill>
        </p:spPr>
        <p:txBody>
          <a:bodyPr wrap="square" rtlCol="0">
            <a:spAutoFit/>
          </a:bodyPr>
          <a:lstStyle/>
          <a:p>
            <a:pPr algn="ctr"/>
            <a:r>
              <a:rPr lang="hu-HU" dirty="0">
                <a:latin typeface="Arial" panose="020B0604020202020204" pitchFamily="34" charset="0"/>
                <a:cs typeface="Arial" panose="020B0604020202020204" pitchFamily="34" charset="0"/>
              </a:rPr>
              <a:t>A teszt forrása: </a:t>
            </a:r>
            <a:r>
              <a:rPr lang="hu-HU" dirty="0">
                <a:latin typeface="Arial" panose="020B0604020202020204" pitchFamily="34" charset="0"/>
                <a:cs typeface="Arial" panose="020B0604020202020204" pitchFamily="34" charset="0"/>
                <a:hlinkClick r:id="rId5"/>
              </a:rPr>
              <a:t>http://</a:t>
            </a:r>
            <a:r>
              <a:rPr lang="hu-HU" dirty="0" smtClean="0">
                <a:latin typeface="Arial" panose="020B0604020202020204" pitchFamily="34" charset="0"/>
                <a:cs typeface="Arial" panose="020B0604020202020204" pitchFamily="34" charset="0"/>
                <a:hlinkClick r:id="rId5"/>
              </a:rPr>
              <a:t>zoldujsag.hu/valaszolj-negy-kerdesre-es-tudd-meg-melyik-szemelyisegtipusba-tartozol-118769</a:t>
            </a:r>
            <a:r>
              <a:rPr lang="hu-HU" dirty="0" smtClean="0">
                <a:latin typeface="Arial" panose="020B0604020202020204" pitchFamily="34" charset="0"/>
                <a:cs typeface="Arial" panose="020B0604020202020204" pitchFamily="34" charset="0"/>
              </a:rPr>
              <a:t> </a:t>
            </a:r>
            <a:endParaRPr lang="hu-H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163651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artalom helye 4">
            <a:extLst>
              <a:ext uri="{FF2B5EF4-FFF2-40B4-BE49-F238E27FC236}">
                <a16:creationId xmlns:a16="http://schemas.microsoft.com/office/drawing/2014/main" id="{F53E8FB8-A884-46E6-A1C3-65644341C947}"/>
              </a:ext>
            </a:extLst>
          </p:cNvPr>
          <p:cNvSpPr txBox="1">
            <a:spLocks/>
          </p:cNvSpPr>
          <p:nvPr/>
        </p:nvSpPr>
        <p:spPr>
          <a:xfrm>
            <a:off x="818802" y="1912988"/>
            <a:ext cx="5277198" cy="3130499"/>
          </a:xfrm>
          <a:prstGeom prst="rect">
            <a:avLst/>
          </a:prstGeom>
          <a:solidFill>
            <a:srgbClr val="002060"/>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u-HU" sz="2400" b="1" dirty="0">
                <a:solidFill>
                  <a:schemeClr val="bg1"/>
                </a:solidFill>
                <a:latin typeface="Arial" panose="020B0604020202020204" pitchFamily="34" charset="0"/>
                <a:cs typeface="Arial" panose="020B0604020202020204" pitchFamily="34" charset="0"/>
              </a:rPr>
              <a:t>1. Az egész heted nagyon fárasztó volt, teljesen el vagy fáradva. Hogy fogod tölteni a hétvégét?</a:t>
            </a:r>
          </a:p>
          <a:p>
            <a:pPr marL="0" indent="0" algn="ctr">
              <a:buFont typeface="Arial" panose="020B0604020202020204" pitchFamily="34" charset="0"/>
              <a:buNone/>
            </a:pPr>
            <a:r>
              <a:rPr lang="hu-HU" sz="2400" b="1" dirty="0">
                <a:solidFill>
                  <a:schemeClr val="bg1"/>
                </a:solidFill>
                <a:latin typeface="Arial" panose="020B0604020202020204" pitchFamily="34" charset="0"/>
                <a:cs typeface="Arial" panose="020B0604020202020204" pitchFamily="34" charset="0"/>
              </a:rPr>
              <a:t>E</a:t>
            </a:r>
            <a:r>
              <a:rPr lang="hu-HU" sz="2400" dirty="0">
                <a:solidFill>
                  <a:schemeClr val="bg1"/>
                </a:solidFill>
                <a:latin typeface="Arial" panose="020B0604020202020204" pitchFamily="34" charset="0"/>
                <a:cs typeface="Arial" panose="020B0604020202020204" pitchFamily="34" charset="0"/>
              </a:rPr>
              <a:t>: Biztosan nem fogok otthon ülni, inkább elmegyek valahova a barátaimmal: moziba, kirándulni, beszélgetni.</a:t>
            </a:r>
          </a:p>
          <a:p>
            <a:pPr marL="0" indent="0" algn="ctr">
              <a:buFont typeface="Arial" panose="020B0604020202020204" pitchFamily="34" charset="0"/>
              <a:buNone/>
            </a:pPr>
            <a:r>
              <a:rPr lang="hu-HU" sz="2400" b="1" dirty="0">
                <a:solidFill>
                  <a:schemeClr val="bg1"/>
                </a:solidFill>
                <a:latin typeface="Arial" panose="020B0604020202020204" pitchFamily="34" charset="0"/>
                <a:cs typeface="Arial" panose="020B0604020202020204" pitchFamily="34" charset="0"/>
              </a:rPr>
              <a:t>I</a:t>
            </a:r>
            <a:r>
              <a:rPr lang="hu-HU" sz="2400" dirty="0">
                <a:solidFill>
                  <a:schemeClr val="bg1"/>
                </a:solidFill>
                <a:latin typeface="Arial" panose="020B0604020202020204" pitchFamily="34" charset="0"/>
                <a:cs typeface="Arial" panose="020B0604020202020204" pitchFamily="34" charset="0"/>
              </a:rPr>
              <a:t>: </a:t>
            </a:r>
            <a:r>
              <a:rPr lang="hu-HU" sz="2400" dirty="0" smtClean="0">
                <a:solidFill>
                  <a:schemeClr val="bg1"/>
                </a:solidFill>
                <a:latin typeface="Arial" panose="020B0604020202020204" pitchFamily="34" charset="0"/>
                <a:cs typeface="Arial" panose="020B0604020202020204" pitchFamily="34" charset="0"/>
              </a:rPr>
              <a:t>Lenémítom a telefonomat és otthon maradok. Pihenek</a:t>
            </a:r>
            <a:r>
              <a:rPr lang="hu-HU" sz="2400" dirty="0">
                <a:solidFill>
                  <a:schemeClr val="bg1"/>
                </a:solidFill>
                <a:latin typeface="Arial" panose="020B0604020202020204" pitchFamily="34" charset="0"/>
                <a:cs typeface="Arial" panose="020B0604020202020204" pitchFamily="34" charset="0"/>
              </a:rPr>
              <a:t>: olvasok, </a:t>
            </a:r>
            <a:r>
              <a:rPr lang="hu-HU" sz="2400" dirty="0" err="1">
                <a:solidFill>
                  <a:schemeClr val="bg1"/>
                </a:solidFill>
                <a:latin typeface="Arial" panose="020B0604020202020204" pitchFamily="34" charset="0"/>
                <a:cs typeface="Arial" panose="020B0604020202020204" pitchFamily="34" charset="0"/>
              </a:rPr>
              <a:t>tévézek</a:t>
            </a:r>
            <a:r>
              <a:rPr lang="hu-HU" sz="2400" dirty="0">
                <a:solidFill>
                  <a:schemeClr val="bg1"/>
                </a:solidFill>
                <a:latin typeface="Arial" panose="020B0604020202020204" pitchFamily="34" charset="0"/>
                <a:cs typeface="Arial" panose="020B0604020202020204" pitchFamily="34" charset="0"/>
              </a:rPr>
              <a:t>, hosszú fürdőt veszek.</a:t>
            </a:r>
          </a:p>
        </p:txBody>
      </p:sp>
      <p:sp>
        <p:nvSpPr>
          <p:cNvPr id="6" name="Cím 1">
            <a:extLst>
              <a:ext uri="{FF2B5EF4-FFF2-40B4-BE49-F238E27FC236}">
                <a16:creationId xmlns:a16="http://schemas.microsoft.com/office/drawing/2014/main" id="{6C2E3BF6-8CC1-4B80-B219-3CB2C3020F58}"/>
              </a:ext>
            </a:extLst>
          </p:cNvPr>
          <p:cNvSpPr>
            <a:spLocks noGrp="1"/>
          </p:cNvSpPr>
          <p:nvPr>
            <p:ph type="title"/>
          </p:nvPr>
        </p:nvSpPr>
        <p:spPr>
          <a:xfrm>
            <a:off x="2896997" y="489527"/>
            <a:ext cx="7336894" cy="916803"/>
          </a:xfrm>
        </p:spPr>
        <p:txBody>
          <a:bodyPr>
            <a:noAutofit/>
          </a:bodyPr>
          <a:lstStyle/>
          <a:p>
            <a:pPr algn="ctr"/>
            <a:r>
              <a:rPr lang="hu-HU" sz="2400" b="1" dirty="0">
                <a:latin typeface="Arial" panose="020B0604020202020204" pitchFamily="34" charset="0"/>
                <a:cs typeface="Arial" panose="020B0604020202020204" pitchFamily="34" charset="0"/>
              </a:rPr>
              <a:t>Válaszolj a kérdésre és írd le válaszod betűjelét</a:t>
            </a:r>
            <a:r>
              <a:rPr lang="hu-HU" sz="2400" b="1" dirty="0" smtClean="0">
                <a:latin typeface="Arial" panose="020B0604020202020204" pitchFamily="34" charset="0"/>
                <a:cs typeface="Arial" panose="020B0604020202020204" pitchFamily="34" charset="0"/>
              </a:rPr>
              <a:t>!</a:t>
            </a:r>
            <a:br>
              <a:rPr lang="hu-HU" sz="2400" b="1" dirty="0" smtClean="0">
                <a:latin typeface="Arial" panose="020B0604020202020204" pitchFamily="34" charset="0"/>
                <a:cs typeface="Arial" panose="020B0604020202020204" pitchFamily="34" charset="0"/>
              </a:rPr>
            </a:br>
            <a:r>
              <a:rPr lang="hu-HU" sz="2400" b="1" dirty="0" smtClean="0">
                <a:latin typeface="Arial" panose="020B0604020202020204" pitchFamily="34" charset="0"/>
                <a:cs typeface="Arial" panose="020B0604020202020204" pitchFamily="34" charset="0"/>
              </a:rPr>
              <a:t>(Az eredeti teszt kérdéseit kicsit átfogalmaztuk, hogy jól használható legyen számotokra.) </a:t>
            </a:r>
            <a:r>
              <a:rPr lang="hu-HU" sz="2400" b="1" dirty="0">
                <a:latin typeface="Arial" panose="020B0604020202020204" pitchFamily="34" charset="0"/>
                <a:cs typeface="Arial" panose="020B0604020202020204" pitchFamily="34" charset="0"/>
              </a:rPr>
              <a:t/>
            </a:r>
            <a:br>
              <a:rPr lang="hu-HU" sz="2400" b="1" dirty="0">
                <a:latin typeface="Arial" panose="020B0604020202020204" pitchFamily="34" charset="0"/>
                <a:cs typeface="Arial" panose="020B0604020202020204" pitchFamily="34" charset="0"/>
              </a:rPr>
            </a:br>
            <a:endParaRPr lang="hu-HU" sz="2400" b="1"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F1B7FC3E-7F5D-430E-BCCE-1B398CCA1E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8800" y="1912988"/>
            <a:ext cx="4848225" cy="3130499"/>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905164" y="5913690"/>
            <a:ext cx="6096000" cy="646331"/>
          </a:xfrm>
          <a:prstGeom prst="rect">
            <a:avLst/>
          </a:prstGeom>
        </p:spPr>
        <p:txBody>
          <a:bodyPr>
            <a:spAutoFit/>
          </a:bodyPr>
          <a:lstStyle/>
          <a:p>
            <a:r>
              <a:rPr lang="hu-HU" dirty="0"/>
              <a:t>http://zoldujsag.hu/valaszolj-negy-kerdesre-es-tudd-meg-melyik-szemelyisegtipusba-tartozol-118769</a:t>
            </a:r>
          </a:p>
        </p:txBody>
      </p:sp>
    </p:spTree>
    <p:extLst>
      <p:ext uri="{BB962C8B-B14F-4D97-AF65-F5344CB8AC3E}">
        <p14:creationId xmlns:p14="http://schemas.microsoft.com/office/powerpoint/2010/main" val="46783303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artalom helye 4">
            <a:extLst>
              <a:ext uri="{FF2B5EF4-FFF2-40B4-BE49-F238E27FC236}">
                <a16:creationId xmlns:a16="http://schemas.microsoft.com/office/drawing/2014/main" id="{B18A4BEE-6661-40BF-AC59-AEC907F4F843}"/>
              </a:ext>
            </a:extLst>
          </p:cNvPr>
          <p:cNvSpPr txBox="1">
            <a:spLocks/>
          </p:cNvSpPr>
          <p:nvPr/>
        </p:nvSpPr>
        <p:spPr>
          <a:xfrm>
            <a:off x="400174" y="2208069"/>
            <a:ext cx="5695826" cy="3186891"/>
          </a:xfrm>
          <a:prstGeom prst="rect">
            <a:avLst/>
          </a:prstGeom>
          <a:solidFill>
            <a:srgbClr val="00206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u-HU" sz="2200" b="1" dirty="0">
                <a:solidFill>
                  <a:schemeClr val="bg1"/>
                </a:solidFill>
                <a:latin typeface="Arial" panose="020B0604020202020204" pitchFamily="34" charset="0"/>
                <a:cs typeface="Arial" panose="020B0604020202020204" pitchFamily="34" charset="0"/>
              </a:rPr>
              <a:t>2. A két leírás közül melyik illik rád jobban?</a:t>
            </a:r>
          </a:p>
          <a:p>
            <a:pPr marL="0" indent="0" algn="ctr">
              <a:buFont typeface="Arial" panose="020B0604020202020204" pitchFamily="34" charset="0"/>
              <a:buNone/>
            </a:pPr>
            <a:r>
              <a:rPr lang="hu-HU" sz="2200" b="1" dirty="0">
                <a:solidFill>
                  <a:schemeClr val="bg1"/>
                </a:solidFill>
                <a:latin typeface="Arial" panose="020B0604020202020204" pitchFamily="34" charset="0"/>
                <a:cs typeface="Arial" panose="020B0604020202020204" pitchFamily="34" charset="0"/>
              </a:rPr>
              <a:t>S</a:t>
            </a:r>
            <a:r>
              <a:rPr lang="hu-HU" sz="2200" dirty="0">
                <a:solidFill>
                  <a:schemeClr val="bg1"/>
                </a:solidFill>
                <a:latin typeface="Arial" panose="020B0604020202020204" pitchFamily="34" charset="0"/>
                <a:cs typeface="Arial" panose="020B0604020202020204" pitchFamily="34" charset="0"/>
              </a:rPr>
              <a:t>: </a:t>
            </a:r>
            <a:r>
              <a:rPr lang="hu-HU" sz="2200" dirty="0" smtClean="0">
                <a:solidFill>
                  <a:schemeClr val="bg1"/>
                </a:solidFill>
                <a:latin typeface="Arial" panose="020B0604020202020204" pitchFamily="34" charset="0"/>
                <a:cs typeface="Arial" panose="020B0604020202020204" pitchFamily="34" charset="0"/>
              </a:rPr>
              <a:t>A legfontosabb számomra, amit itt és most történik. A valódi helyzeteket nézem meg, a részletekre ügyelve.</a:t>
            </a:r>
            <a:endParaRPr lang="hu-HU" sz="2200" dirty="0">
              <a:solidFill>
                <a:schemeClr val="bg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hu-HU" sz="2200" b="1" dirty="0">
                <a:solidFill>
                  <a:schemeClr val="bg1"/>
                </a:solidFill>
                <a:latin typeface="Arial" panose="020B0604020202020204" pitchFamily="34" charset="0"/>
                <a:cs typeface="Arial" panose="020B0604020202020204" pitchFamily="34" charset="0"/>
              </a:rPr>
              <a:t>N</a:t>
            </a:r>
            <a:r>
              <a:rPr lang="hu-HU" sz="2200" dirty="0">
                <a:solidFill>
                  <a:schemeClr val="bg1"/>
                </a:solidFill>
                <a:latin typeface="Arial" panose="020B0604020202020204" pitchFamily="34" charset="0"/>
                <a:cs typeface="Arial" panose="020B0604020202020204" pitchFamily="34" charset="0"/>
              </a:rPr>
              <a:t>: </a:t>
            </a:r>
            <a:r>
              <a:rPr lang="hu-HU" sz="2200" dirty="0" smtClean="0">
                <a:solidFill>
                  <a:schemeClr val="bg1"/>
                </a:solidFill>
                <a:latin typeface="Arial" panose="020B0604020202020204" pitchFamily="34" charset="0"/>
                <a:cs typeface="Arial" panose="020B0604020202020204" pitchFamily="34" charset="0"/>
              </a:rPr>
              <a:t>Az adatok és a tények unalmasak</a:t>
            </a:r>
            <a:r>
              <a:rPr lang="hu-HU" sz="2200" dirty="0">
                <a:solidFill>
                  <a:schemeClr val="bg1"/>
                </a:solidFill>
                <a:latin typeface="Arial" panose="020B0604020202020204" pitchFamily="34" charset="0"/>
                <a:cs typeface="Arial" panose="020B0604020202020204" pitchFamily="34" charset="0"/>
              </a:rPr>
              <a:t>. Szeretek </a:t>
            </a:r>
            <a:r>
              <a:rPr lang="hu-HU" sz="2200" dirty="0" smtClean="0">
                <a:solidFill>
                  <a:schemeClr val="bg1"/>
                </a:solidFill>
                <a:latin typeface="Arial" panose="020B0604020202020204" pitchFamily="34" charset="0"/>
                <a:cs typeface="Arial" panose="020B0604020202020204" pitchFamily="34" charset="0"/>
              </a:rPr>
              <a:t>álmodozni, és jövőbeni terveket szövögetni. Jobban bízom a megérzéseimben, mint az adatokban.</a:t>
            </a:r>
            <a:endParaRPr lang="hu-HU" sz="2200" dirty="0">
              <a:solidFill>
                <a:schemeClr val="bg1"/>
              </a:solidFill>
              <a:latin typeface="Arial" panose="020B0604020202020204" pitchFamily="34" charset="0"/>
              <a:cs typeface="Arial" panose="020B0604020202020204" pitchFamily="34" charset="0"/>
            </a:endParaRPr>
          </a:p>
        </p:txBody>
      </p:sp>
      <p:sp>
        <p:nvSpPr>
          <p:cNvPr id="12" name="Cím 1">
            <a:extLst>
              <a:ext uri="{FF2B5EF4-FFF2-40B4-BE49-F238E27FC236}">
                <a16:creationId xmlns:a16="http://schemas.microsoft.com/office/drawing/2014/main" id="{4EB782A0-C3E5-431D-BFCF-DA723D67E5B6}"/>
              </a:ext>
            </a:extLst>
          </p:cNvPr>
          <p:cNvSpPr txBox="1">
            <a:spLocks/>
          </p:cNvSpPr>
          <p:nvPr/>
        </p:nvSpPr>
        <p:spPr>
          <a:xfrm>
            <a:off x="2896997" y="839142"/>
            <a:ext cx="7203606" cy="623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2400" b="1" dirty="0">
                <a:latin typeface="Arial" panose="020B0604020202020204" pitchFamily="34" charset="0"/>
                <a:cs typeface="Arial" panose="020B0604020202020204" pitchFamily="34" charset="0"/>
              </a:rPr>
              <a:t>Válaszolj a kérdésre és írd le válaszod betűjelét!</a:t>
            </a:r>
            <a:br>
              <a:rPr lang="hu-HU" sz="2400" b="1" dirty="0">
                <a:latin typeface="Arial" panose="020B0604020202020204" pitchFamily="34" charset="0"/>
                <a:cs typeface="Arial" panose="020B0604020202020204" pitchFamily="34" charset="0"/>
              </a:rPr>
            </a:br>
            <a:endParaRPr lang="hu-HU" sz="2400" b="1" dirty="0">
              <a:latin typeface="Arial" panose="020B0604020202020204" pitchFamily="34" charset="0"/>
              <a:cs typeface="Arial" panose="020B0604020202020204" pitchFamily="34" charset="0"/>
            </a:endParaRPr>
          </a:p>
        </p:txBody>
      </p:sp>
      <p:pic>
        <p:nvPicPr>
          <p:cNvPr id="13" name="Kép 12" descr="A képen természet, éjszakai égbolt látható&#10;&#10;Automatikusan generált leírás">
            <a:extLst>
              <a:ext uri="{FF2B5EF4-FFF2-40B4-BE49-F238E27FC236}">
                <a16:creationId xmlns:a16="http://schemas.microsoft.com/office/drawing/2014/main" id="{AF9352A7-43E1-4A47-BC15-6BD28C4B74D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98800" y="2087014"/>
            <a:ext cx="5135476" cy="3429000"/>
          </a:xfrm>
          <a:prstGeom prst="rect">
            <a:avLst/>
          </a:prstGeom>
        </p:spPr>
      </p:pic>
      <p:sp>
        <p:nvSpPr>
          <p:cNvPr id="2" name="Téglalap 1"/>
          <p:cNvSpPr/>
          <p:nvPr/>
        </p:nvSpPr>
        <p:spPr>
          <a:xfrm>
            <a:off x="402800" y="6070707"/>
            <a:ext cx="6096000" cy="646331"/>
          </a:xfrm>
          <a:prstGeom prst="rect">
            <a:avLst/>
          </a:prstGeom>
        </p:spPr>
        <p:txBody>
          <a:bodyPr>
            <a:spAutoFit/>
          </a:bodyPr>
          <a:lstStyle/>
          <a:p>
            <a:r>
              <a:rPr lang="hu-HU" dirty="0"/>
              <a:t>http://zoldujsag.hu/valaszolj-negy-kerdesre-es-tudd-meg-melyik-szemelyisegtipusba-tartozol-118769</a:t>
            </a:r>
          </a:p>
        </p:txBody>
      </p:sp>
    </p:spTree>
    <p:extLst>
      <p:ext uri="{BB962C8B-B14F-4D97-AF65-F5344CB8AC3E}">
        <p14:creationId xmlns:p14="http://schemas.microsoft.com/office/powerpoint/2010/main" val="2884342840"/>
      </p:ext>
    </p:extLst>
  </p:cSld>
  <p:clrMapOvr>
    <a:masterClrMapping/>
  </p:clrMapOvr>
  <p:transition spd="slow">
    <p:wipe/>
  </p:transition>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seppecske">
  <a:themeElements>
    <a:clrScheme name="Cseppecske">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Cseppecsk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seppecsk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1845</TotalTime>
  <Words>2044</Words>
  <Application>Microsoft Office PowerPoint</Application>
  <PresentationFormat>Szélesvásznú</PresentationFormat>
  <Paragraphs>164</Paragraphs>
  <Slides>22</Slides>
  <Notes>1</Notes>
  <HiddenSlides>0</HiddenSlides>
  <MMClips>0</MMClips>
  <ScaleCrop>false</ScaleCrop>
  <HeadingPairs>
    <vt:vector size="6" baseType="variant">
      <vt:variant>
        <vt:lpstr>Használt betűtípusok</vt:lpstr>
      </vt:variant>
      <vt:variant>
        <vt:i4>6</vt:i4>
      </vt:variant>
      <vt:variant>
        <vt:lpstr>Téma</vt:lpstr>
      </vt:variant>
      <vt:variant>
        <vt:i4>2</vt:i4>
      </vt:variant>
      <vt:variant>
        <vt:lpstr>Diacímek</vt:lpstr>
      </vt:variant>
      <vt:variant>
        <vt:i4>22</vt:i4>
      </vt:variant>
    </vt:vector>
  </HeadingPairs>
  <TitlesOfParts>
    <vt:vector size="30" baseType="lpstr">
      <vt:lpstr>Arial</vt:lpstr>
      <vt:lpstr>Calibri</vt:lpstr>
      <vt:lpstr>Calibri Light</vt:lpstr>
      <vt:lpstr>Times New Roman</vt:lpstr>
      <vt:lpstr>Tw Cen MT</vt:lpstr>
      <vt:lpstr>Wingdings</vt:lpstr>
      <vt:lpstr>Office-téma</vt:lpstr>
      <vt:lpstr>Cseppecske</vt:lpstr>
      <vt:lpstr>PowerPoint-bemutató</vt:lpstr>
      <vt:lpstr>PowerPoint-bemutató</vt:lpstr>
      <vt:lpstr>PowerPoint-bemutató</vt:lpstr>
      <vt:lpstr>Gondold végig, beszélgessetek róla!  1. Mi az, ami rád jellemző?  2. Melyik képen ismered fel saját magadat?   3. Mi az, amit szívesen elmondasz magadról, viszont nincs rajta a montázson?</vt:lpstr>
      <vt:lpstr>PowerPoint-bemutató</vt:lpstr>
      <vt:lpstr>PowerPoint-bemutató</vt:lpstr>
      <vt:lpstr>Segíthet egy teszt?</vt:lpstr>
      <vt:lpstr>Válaszolj a kérdésre és írd le válaszod betűjelét! (Az eredeti teszt kérdéseit kicsit átfogalmaztuk, hogy jól használható legyen számotokra.)  </vt:lpstr>
      <vt:lpstr>PowerPoint-bemutató</vt:lpstr>
      <vt:lpstr>PowerPoint-bemutató</vt:lpstr>
      <vt:lpstr>PowerPoint-bemutató</vt:lpstr>
      <vt:lpstr>PowerPoint-bemutató</vt:lpstr>
      <vt:lpstr>PowerPoint-bemutató</vt:lpstr>
      <vt:lpstr>PowerPoint-bemutató</vt:lpstr>
      <vt:lpstr>PowerPoint-bemutató</vt:lpstr>
      <vt:lpstr>Pál apostol tanácsai Timóteusnak</vt:lpstr>
      <vt:lpstr>Ki volt Timóteus?</vt:lpstr>
      <vt:lpstr>PowerPoint-bemutató</vt:lpstr>
      <vt:lpstr>Házi feladat – Válassz!</vt:lpstr>
      <vt:lpstr>Aranymondás</vt:lpstr>
      <vt:lpstr>Énekeljünk</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tikasz.emma@sulid.hu</dc:creator>
  <cp:lastModifiedBy>RPI</cp:lastModifiedBy>
  <cp:revision>29</cp:revision>
  <dcterms:created xsi:type="dcterms:W3CDTF">2021-01-23T13:51:48Z</dcterms:created>
  <dcterms:modified xsi:type="dcterms:W3CDTF">2021-02-08T10:28:52Z</dcterms:modified>
</cp:coreProperties>
</file>